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  <p:sldMasterId id="2147483700" r:id="rId3"/>
    <p:sldMasterId id="2147483710" r:id="rId4"/>
  </p:sldMasterIdLst>
  <p:notesMasterIdLst>
    <p:notesMasterId r:id="rId18"/>
  </p:notesMasterIdLst>
  <p:sldIdLst>
    <p:sldId id="259" r:id="rId5"/>
    <p:sldId id="293" r:id="rId6"/>
    <p:sldId id="304" r:id="rId7"/>
    <p:sldId id="305" r:id="rId8"/>
    <p:sldId id="306" r:id="rId9"/>
    <p:sldId id="307" r:id="rId10"/>
    <p:sldId id="308" r:id="rId11"/>
    <p:sldId id="309" r:id="rId12"/>
    <p:sldId id="299" r:id="rId13"/>
    <p:sldId id="301" r:id="rId14"/>
    <p:sldId id="302" r:id="rId15"/>
    <p:sldId id="303" r:id="rId16"/>
    <p:sldId id="274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5E"/>
    <a:srgbClr val="E95D0F"/>
    <a:srgbClr val="9FA4AE"/>
    <a:srgbClr val="9FA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20" autoAdjust="0"/>
    <p:restoredTop sz="94694"/>
  </p:normalViewPr>
  <p:slideViewPr>
    <p:cSldViewPr snapToGrid="0" snapToObjects="1">
      <p:cViewPr varScale="1">
        <p:scale>
          <a:sx n="86" d="100"/>
          <a:sy n="86" d="100"/>
        </p:scale>
        <p:origin x="461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0" d="100"/>
          <a:sy n="160" d="100"/>
        </p:scale>
        <p:origin x="472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75373-0A86-E64F-A8AC-602A46EA199E}" type="datetimeFigureOut">
              <a:rPr lang="fi-FI" smtClean="0"/>
              <a:t>19.3.2020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114BB-75A3-E64B-A02B-B8A5DBA836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36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CG-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E85FF6-9568-FD4F-A7CD-EAD990E8A5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9C6019-5288-1C4B-9678-5D29FCE8F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8B6EFFB-60CF-7E4C-92D2-ABDE642D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9FA4AE"/>
                </a:solidFill>
              </a:defRPr>
            </a:lvl1pPr>
          </a:lstStyle>
          <a:p>
            <a:fld id="{E0160D5E-B05C-8349-BA3F-A3BD4FEEE01B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55AC73F-2E3E-3A48-8E1F-EA48E7E6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A4AE"/>
                </a:solidFill>
              </a:defRPr>
            </a:lvl1pPr>
          </a:lstStyle>
          <a:p>
            <a:r>
              <a:rPr lang="fi-FI"/>
              <a:t>FCG presentaatiopohja 2019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7E09CF-F0E3-954E-9856-56FD9796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FA4AE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283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CG-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61F3E4-B7E1-6D4D-97FD-298556C0B8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80B15CB-70CB-674B-80E2-438159C0C7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C5EDBFD-3C66-7A4C-A442-35657B605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3404951-C9A2-B840-B11E-2ADBA2F5E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1155A-C2E6-1D4C-A9E4-9870777E03DA}" type="datetime1">
              <a:rPr lang="fi-FI" smtClean="0"/>
              <a:t>19.3.2020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34B565C-D04E-B547-A784-578998034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3AFCD50-0B45-8A4D-BDCD-C4EE781B0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403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FCG-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601033-586B-1B45-BFB0-F5CCCD7B4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F8869DB-BD1A-D64F-B9C6-E2F568D0C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64BFD2F-6AA2-F548-AA1C-B32E96D45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3E1E-15CE-714F-AAD3-77619C36D1E0}" type="datetime1">
              <a:rPr lang="fi-FI" smtClean="0"/>
              <a:t>19.3.2020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EEB03B-E06C-4547-A518-EC3C0620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C42F825-05CB-904A-8DF4-4AAF3C229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3627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CG-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23B53DD-1D54-604D-BD87-A150A9AB55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8B28AAA-162F-E348-821A-9F0787492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2361EA-F856-0645-818F-9D952E60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8B73-AC44-8946-93B9-53D015FFC0A2}" type="datetime1">
              <a:rPr lang="fi-FI" smtClean="0"/>
              <a:t>19.3.2020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EC5D574-60A0-C74B-883F-21D995D4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111DDA-A0C8-764A-9F59-3005E4A1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1994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741" y="347472"/>
            <a:ext cx="10147200" cy="822528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0"/>
          </p:nvPr>
        </p:nvSpPr>
        <p:spPr>
          <a:xfrm>
            <a:off x="5612085" y="147600"/>
            <a:ext cx="5554856" cy="248445"/>
          </a:xfrm>
        </p:spPr>
        <p:txBody>
          <a:bodyPr/>
          <a:lstStyle/>
          <a:p>
            <a:r>
              <a:rPr lang="en-US"/>
              <a:t>Insert Firstname Lastname via &gt; Home &gt; FCG &gt; Header/Footer &gt; Footer</a:t>
            </a:r>
            <a:endParaRPr lang="fi-FI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25059" y="1292400"/>
            <a:ext cx="4970140" cy="4752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181269" y="1292400"/>
            <a:ext cx="4985672" cy="4752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112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FCG-kansikuva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40D1191-4D6A-1248-A803-8DD7EE2CBC9A}"/>
              </a:ext>
            </a:extLst>
          </p:cNvPr>
          <p:cNvSpPr/>
          <p:nvPr userDrawn="1"/>
        </p:nvSpPr>
        <p:spPr>
          <a:xfrm>
            <a:off x="0" y="4681182"/>
            <a:ext cx="12192000" cy="2176819"/>
          </a:xfrm>
          <a:prstGeom prst="rect">
            <a:avLst/>
          </a:prstGeom>
          <a:gradFill>
            <a:gsLst>
              <a:gs pos="0">
                <a:srgbClr val="00565E">
                  <a:alpha val="0"/>
                </a:srgbClr>
              </a:gs>
              <a:gs pos="100000">
                <a:srgbClr val="00565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" y="6356350"/>
            <a:ext cx="1080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56E8C-28A9-4B4D-AE6E-19ABD624FC9D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8800" y="6357600"/>
            <a:ext cx="813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370AE0B-B048-984C-A15B-9D65BDA04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8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FCG-kansikuva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40D1191-4D6A-1248-A803-8DD7EE2CBC9A}"/>
              </a:ext>
            </a:extLst>
          </p:cNvPr>
          <p:cNvSpPr/>
          <p:nvPr userDrawn="1"/>
        </p:nvSpPr>
        <p:spPr>
          <a:xfrm>
            <a:off x="0" y="4681182"/>
            <a:ext cx="12192000" cy="2176819"/>
          </a:xfrm>
          <a:prstGeom prst="rect">
            <a:avLst/>
          </a:prstGeom>
          <a:gradFill>
            <a:gsLst>
              <a:gs pos="0">
                <a:srgbClr val="00565E">
                  <a:alpha val="0"/>
                </a:srgbClr>
              </a:gs>
              <a:gs pos="100000">
                <a:srgbClr val="00565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" y="6356350"/>
            <a:ext cx="1080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56E8C-28A9-4B4D-AE6E-19ABD624FC9D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8800" y="6357600"/>
            <a:ext cx="813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370AE0B-B048-984C-A15B-9D65BDA04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10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CG-kansikuva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40D1191-4D6A-1248-A803-8DD7EE2CBC9A}"/>
              </a:ext>
            </a:extLst>
          </p:cNvPr>
          <p:cNvSpPr/>
          <p:nvPr userDrawn="1"/>
        </p:nvSpPr>
        <p:spPr>
          <a:xfrm>
            <a:off x="0" y="4681182"/>
            <a:ext cx="12192000" cy="2176819"/>
          </a:xfrm>
          <a:prstGeom prst="rect">
            <a:avLst/>
          </a:prstGeom>
          <a:gradFill>
            <a:gsLst>
              <a:gs pos="0">
                <a:srgbClr val="00565E">
                  <a:alpha val="0"/>
                </a:srgbClr>
              </a:gs>
              <a:gs pos="100000">
                <a:srgbClr val="00565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" y="6356350"/>
            <a:ext cx="1080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56E8C-28A9-4B4D-AE6E-19ABD624FC9D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8800" y="6357600"/>
            <a:ext cx="813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370AE0B-B048-984C-A15B-9D65BDA04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43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CG-kansikuva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40D1191-4D6A-1248-A803-8DD7EE2CBC9A}"/>
              </a:ext>
            </a:extLst>
          </p:cNvPr>
          <p:cNvSpPr/>
          <p:nvPr userDrawn="1"/>
        </p:nvSpPr>
        <p:spPr>
          <a:xfrm>
            <a:off x="0" y="4681182"/>
            <a:ext cx="12192000" cy="2176819"/>
          </a:xfrm>
          <a:prstGeom prst="rect">
            <a:avLst/>
          </a:prstGeom>
          <a:gradFill>
            <a:gsLst>
              <a:gs pos="0">
                <a:srgbClr val="00565E">
                  <a:alpha val="0"/>
                </a:srgbClr>
              </a:gs>
              <a:gs pos="100000">
                <a:srgbClr val="00565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" y="6356350"/>
            <a:ext cx="1080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56E8C-28A9-4B4D-AE6E-19ABD624FC9D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8800" y="6357600"/>
            <a:ext cx="813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370AE0B-B048-984C-A15B-9D65BDA04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75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FCG-kansikuva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40D1191-4D6A-1248-A803-8DD7EE2CBC9A}"/>
              </a:ext>
            </a:extLst>
          </p:cNvPr>
          <p:cNvSpPr/>
          <p:nvPr userDrawn="1"/>
        </p:nvSpPr>
        <p:spPr>
          <a:xfrm>
            <a:off x="0" y="4681182"/>
            <a:ext cx="12192000" cy="2176819"/>
          </a:xfrm>
          <a:prstGeom prst="rect">
            <a:avLst/>
          </a:prstGeom>
          <a:gradFill>
            <a:gsLst>
              <a:gs pos="0">
                <a:srgbClr val="00565E">
                  <a:alpha val="0"/>
                </a:srgbClr>
              </a:gs>
              <a:gs pos="100000">
                <a:srgbClr val="00565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" y="6356350"/>
            <a:ext cx="1080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56E8C-28A9-4B4D-AE6E-19ABD624FC9D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8800" y="6357600"/>
            <a:ext cx="813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370AE0B-B048-984C-A15B-9D65BDA04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0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FCG-kansikuva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40D1191-4D6A-1248-A803-8DD7EE2CBC9A}"/>
              </a:ext>
            </a:extLst>
          </p:cNvPr>
          <p:cNvSpPr/>
          <p:nvPr userDrawn="1"/>
        </p:nvSpPr>
        <p:spPr>
          <a:xfrm>
            <a:off x="0" y="4681182"/>
            <a:ext cx="12192000" cy="2176819"/>
          </a:xfrm>
          <a:prstGeom prst="rect">
            <a:avLst/>
          </a:prstGeom>
          <a:gradFill>
            <a:gsLst>
              <a:gs pos="0">
                <a:srgbClr val="00565E">
                  <a:alpha val="0"/>
                </a:srgbClr>
              </a:gs>
              <a:gs pos="100000">
                <a:srgbClr val="00565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" y="6356350"/>
            <a:ext cx="1080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56E8C-28A9-4B4D-AE6E-19ABD624FC9D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8800" y="6357600"/>
            <a:ext cx="813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370AE0B-B048-984C-A15B-9D65BDA04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11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CG-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4DE6E8-E438-7E41-BE9E-4875630C4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705195-EA55-0945-9BC9-750C6BD12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629BB6-A35F-7F40-A84A-075003CE0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9D47-DA94-7649-B3F7-455B694A0171}" type="datetime1">
              <a:rPr lang="fi-FI" smtClean="0"/>
              <a:t>19.3.2020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FD5BD64-1148-E542-8061-99D09E9D1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67CDC0-BFB9-1842-8B4E-BCF4E3E3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7440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FCG-kansikuva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40D1191-4D6A-1248-A803-8DD7EE2CBC9A}"/>
              </a:ext>
            </a:extLst>
          </p:cNvPr>
          <p:cNvSpPr/>
          <p:nvPr userDrawn="1"/>
        </p:nvSpPr>
        <p:spPr>
          <a:xfrm>
            <a:off x="0" y="4681182"/>
            <a:ext cx="12192000" cy="2176819"/>
          </a:xfrm>
          <a:prstGeom prst="rect">
            <a:avLst/>
          </a:prstGeom>
          <a:gradFill>
            <a:gsLst>
              <a:gs pos="0">
                <a:srgbClr val="00565E">
                  <a:alpha val="0"/>
                </a:srgbClr>
              </a:gs>
              <a:gs pos="100000">
                <a:srgbClr val="00565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" y="6356350"/>
            <a:ext cx="1080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56E8C-28A9-4B4D-AE6E-19ABD624FC9D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8800" y="6357600"/>
            <a:ext cx="813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370AE0B-B048-984C-A15B-9D65BDA04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93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FCG-kansikuva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40D1191-4D6A-1248-A803-8DD7EE2CBC9A}"/>
              </a:ext>
            </a:extLst>
          </p:cNvPr>
          <p:cNvSpPr/>
          <p:nvPr userDrawn="1"/>
        </p:nvSpPr>
        <p:spPr>
          <a:xfrm>
            <a:off x="0" y="4681182"/>
            <a:ext cx="12192000" cy="2176819"/>
          </a:xfrm>
          <a:prstGeom prst="rect">
            <a:avLst/>
          </a:prstGeom>
          <a:gradFill>
            <a:gsLst>
              <a:gs pos="0">
                <a:srgbClr val="00565E">
                  <a:alpha val="0"/>
                </a:srgbClr>
              </a:gs>
              <a:gs pos="100000">
                <a:srgbClr val="00565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" y="6356350"/>
            <a:ext cx="1080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56E8C-28A9-4B4D-AE6E-19ABD624FC9D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8800" y="6357600"/>
            <a:ext cx="813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370AE0B-B048-984C-A15B-9D65BDA04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69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FCG-kansikuva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40D1191-4D6A-1248-A803-8DD7EE2CBC9A}"/>
              </a:ext>
            </a:extLst>
          </p:cNvPr>
          <p:cNvSpPr/>
          <p:nvPr userDrawn="1"/>
        </p:nvSpPr>
        <p:spPr>
          <a:xfrm>
            <a:off x="0" y="4681182"/>
            <a:ext cx="12192000" cy="2176819"/>
          </a:xfrm>
          <a:prstGeom prst="rect">
            <a:avLst/>
          </a:prstGeom>
          <a:gradFill>
            <a:gsLst>
              <a:gs pos="0">
                <a:srgbClr val="00565E">
                  <a:alpha val="0"/>
                </a:srgbClr>
              </a:gs>
              <a:gs pos="100000">
                <a:srgbClr val="00565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" y="6356350"/>
            <a:ext cx="1080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56E8C-28A9-4B4D-AE6E-19ABD624FC9D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8800" y="6357600"/>
            <a:ext cx="813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370AE0B-B048-984C-A15B-9D65BDA04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48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FCG-kansikuva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40D1191-4D6A-1248-A803-8DD7EE2CBC9A}"/>
              </a:ext>
            </a:extLst>
          </p:cNvPr>
          <p:cNvSpPr/>
          <p:nvPr userDrawn="1"/>
        </p:nvSpPr>
        <p:spPr>
          <a:xfrm>
            <a:off x="0" y="4681182"/>
            <a:ext cx="12192000" cy="2176819"/>
          </a:xfrm>
          <a:prstGeom prst="rect">
            <a:avLst/>
          </a:prstGeom>
          <a:gradFill>
            <a:gsLst>
              <a:gs pos="0">
                <a:srgbClr val="00565E">
                  <a:alpha val="0"/>
                </a:srgbClr>
              </a:gs>
              <a:gs pos="100000">
                <a:srgbClr val="00565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" y="6356350"/>
            <a:ext cx="1080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56E8C-28A9-4B4D-AE6E-19ABD624FC9D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8800" y="6357600"/>
            <a:ext cx="813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370AE0B-B048-984C-A15B-9D65BDA04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78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FCG-kansikuva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40D1191-4D6A-1248-A803-8DD7EE2CBC9A}"/>
              </a:ext>
            </a:extLst>
          </p:cNvPr>
          <p:cNvSpPr/>
          <p:nvPr userDrawn="1"/>
        </p:nvSpPr>
        <p:spPr>
          <a:xfrm>
            <a:off x="0" y="4681182"/>
            <a:ext cx="12192000" cy="2176819"/>
          </a:xfrm>
          <a:prstGeom prst="rect">
            <a:avLst/>
          </a:prstGeom>
          <a:gradFill>
            <a:gsLst>
              <a:gs pos="0">
                <a:srgbClr val="00565E">
                  <a:alpha val="0"/>
                </a:srgbClr>
              </a:gs>
              <a:gs pos="100000">
                <a:srgbClr val="00565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" y="6356350"/>
            <a:ext cx="1080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56E8C-28A9-4B4D-AE6E-19ABD624FC9D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8800" y="6357600"/>
            <a:ext cx="813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370AE0B-B048-984C-A15B-9D65BDA04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80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CG-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E85FF6-9568-FD4F-A7CD-EAD990E8A5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9C6019-5288-1C4B-9678-5D29FCE8F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8B6EFFB-60CF-7E4C-92D2-ABDE642D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9FA4AE"/>
                </a:solidFill>
              </a:defRPr>
            </a:lvl1pPr>
          </a:lstStyle>
          <a:p>
            <a:fld id="{E0160D5E-B05C-8349-BA3F-A3BD4FEEE01B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55AC73F-2E3E-3A48-8E1F-EA48E7E6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A4AE"/>
                </a:solidFill>
              </a:defRPr>
            </a:lvl1pPr>
          </a:lstStyle>
          <a:p>
            <a:r>
              <a:rPr lang="fi-FI"/>
              <a:t>FCG presentaatiopohja 2019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7E09CF-F0E3-954E-9856-56FD9796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FA4AE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4138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CG-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4DE6E8-E438-7E41-BE9E-4875630C4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705195-EA55-0945-9BC9-750C6BD12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629BB6-A35F-7F40-A84A-075003CE0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9D47-DA94-7649-B3F7-455B694A0171}" type="datetime1">
              <a:rPr lang="fi-FI" smtClean="0"/>
              <a:t>19.3.2020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FD5BD64-1148-E542-8061-99D09E9D1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67CDC0-BFB9-1842-8B4E-BCF4E3E3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1831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CG-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2CC4DA-3A8C-5244-859A-85B63E9873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C4ABEC8-9E61-2044-B1AF-A2030D152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9FA4A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1125F5C-0201-314E-A140-8314C3579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6FB5-2191-EE47-950E-F067D1499D7F}" type="datetime1">
              <a:rPr lang="fi-FI" smtClean="0"/>
              <a:t>19.3.2020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67C7C63-7042-7641-9CF1-F488C7A93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B0D0818-686F-8347-AA00-4C6658F3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5247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CG-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251312-1342-8344-9830-580D58C88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376F47F-B8A0-3844-A4A4-7E99ACD3E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B846EC6-E9C2-3947-9D9E-40B6933AA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7B2C38-24B5-F74C-81B8-93D53B362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3F508-8684-2C4D-B150-8CA009EBAA9F}" type="datetime1">
              <a:rPr lang="fi-FI" smtClean="0"/>
              <a:t>19.3.2020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C747D0C-DFBC-7D45-A372-362463338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E7CC2BE-8C52-8940-AA95-EEDD14528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7195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CG-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4B8872-1F9D-3C48-9C00-249B8F570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947778"/>
          </a:xfrm>
        </p:spPr>
        <p:txBody>
          <a:bodyPr anchor="b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BCA9224-1D9D-B44F-BB79-2BDA8CABF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E5B2890-00A3-2742-9D3E-758DC98F4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70EA32A-DE7C-464F-B8E2-A8FAC3078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0249F8-AA4F-6847-AA80-63C201B13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1C69719-4381-4B4B-B5DE-0F1C34D9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32F1-0B94-2247-9747-9011C7206BEC}" type="datetime1">
              <a:rPr lang="fi-FI" smtClean="0"/>
              <a:t>19.3.2020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AE57EE5-3C06-8A4C-AE31-63F0DB8A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4E6B8F0-54DF-704A-982B-9B7FE5C9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701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CG-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2CC4DA-3A8C-5244-859A-85B63E9873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C4ABEC8-9E61-2044-B1AF-A2030D152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9FA4A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1125F5C-0201-314E-A140-8314C3579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6FB5-2191-EE47-950E-F067D1499D7F}" type="datetime1">
              <a:rPr lang="fi-FI" smtClean="0"/>
              <a:t>19.3.2020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67C7C63-7042-7641-9CF1-F488C7A93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B0D0818-686F-8347-AA00-4C6658F3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3533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CG-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228F12-0934-104F-BA11-8370F69C6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78EF78-59A4-E745-865A-041F2C557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E5F5-1B4E-AB49-A24C-FA1641CFCE9D}" type="datetime1">
              <a:rPr lang="fi-FI" smtClean="0"/>
              <a:t>19.3.2020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7877AC8-45AA-5F45-B09E-B9AE4C88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37600CB-AA45-8E49-B8C6-7C79CC1ED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988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CG-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5D71-C32A-EA42-8E3F-19B3A27CB91E}" type="datetime1">
              <a:rPr lang="fi-FI" smtClean="0"/>
              <a:t>19.3.2020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010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CG-kansi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40D1191-4D6A-1248-A803-8DD7EE2CBC9A}"/>
              </a:ext>
            </a:extLst>
          </p:cNvPr>
          <p:cNvSpPr/>
          <p:nvPr userDrawn="1"/>
        </p:nvSpPr>
        <p:spPr>
          <a:xfrm>
            <a:off x="0" y="4681182"/>
            <a:ext cx="12192000" cy="2176819"/>
          </a:xfrm>
          <a:prstGeom prst="rect">
            <a:avLst/>
          </a:prstGeom>
          <a:gradFill>
            <a:gsLst>
              <a:gs pos="0">
                <a:srgbClr val="00565E">
                  <a:alpha val="0"/>
                </a:srgbClr>
              </a:gs>
              <a:gs pos="100000">
                <a:srgbClr val="00565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" y="6356350"/>
            <a:ext cx="1080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56E8C-28A9-4B4D-AE6E-19ABD624FC9D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8800" y="6357600"/>
            <a:ext cx="813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370AE0B-B048-984C-A15B-9D65BDA04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89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CG-teemasiv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C8A989-072F-E749-9757-189129A0D50B}" type="datetime1">
              <a:rPr lang="fi-FI" smtClean="0"/>
              <a:t>19.3.2020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B9F2F99-7AF6-3649-A74B-A43E28A14D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954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CG-teemasivu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846E73-8575-C745-AE0F-54C81F5FEC3C}" type="datetime1">
              <a:rPr lang="fi-FI" smtClean="0"/>
              <a:t>19.3.2020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B9F2F99-7AF6-3649-A74B-A43E28A14D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30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CG-teemasivu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846E73-8575-C745-AE0F-54C81F5FEC3C}" type="datetime1">
              <a:rPr lang="fi-FI" smtClean="0"/>
              <a:t>19.3.2020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B9F2F99-7AF6-3649-A74B-A43E28A14D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54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CG-teemasivu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846E73-8575-C745-AE0F-54C81F5FEC3C}" type="datetime1">
              <a:rPr lang="fi-FI" smtClean="0"/>
              <a:t>19.3.2020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B9F2F99-7AF6-3649-A74B-A43E28A14D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3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CG-teemasivu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DDC2E4-D835-8F47-B5C8-A15519DD979E}" type="datetime1">
              <a:rPr lang="fi-FI" smtClean="0"/>
              <a:t>19.3.2020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B9F2F99-7AF6-3649-A74B-A43E28A14D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94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FCG-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46F152-D0AB-7E4F-999B-F166AAED0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8B0FD4-2696-7F48-B744-68BDDCF53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44A7DA5-FCE5-AB4D-976A-461B38D9B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A8AB810-A73D-A64B-BDAF-CB7F3494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C0E7-4B7B-C344-8007-44B304CE02A9}" type="datetime1">
              <a:rPr lang="fi-FI" smtClean="0"/>
              <a:t>19.3.2020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4041A81-ABB6-784B-80B5-071DC381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C6BF16B-F73A-1545-979C-0D6A72FF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6120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CG-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61F3E4-B7E1-6D4D-97FD-298556C0B8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80B15CB-70CB-674B-80E2-438159C0C7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C5EDBFD-3C66-7A4C-A442-35657B605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3404951-C9A2-B840-B11E-2ADBA2F5E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1155A-C2E6-1D4C-A9E4-9870777E03DA}" type="datetime1">
              <a:rPr lang="fi-FI" smtClean="0"/>
              <a:t>19.3.2020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34B565C-D04E-B547-A784-578998034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3AFCD50-0B45-8A4D-BDCD-C4EE781B0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33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CG-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251312-1342-8344-9830-580D58C88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376F47F-B8A0-3844-A4A4-7E99ACD3E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B846EC6-E9C2-3947-9D9E-40B6933AA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7B2C38-24B5-F74C-81B8-93D53B362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3F508-8684-2C4D-B150-8CA009EBAA9F}" type="datetime1">
              <a:rPr lang="fi-FI" smtClean="0"/>
              <a:t>19.3.2020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C747D0C-DFBC-7D45-A372-362463338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E7CC2BE-8C52-8940-AA95-EEDD14528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99346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FCG-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601033-586B-1B45-BFB0-F5CCCD7B4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F8869DB-BD1A-D64F-B9C6-E2F568D0C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64BFD2F-6AA2-F548-AA1C-B32E96D45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3E1E-15CE-714F-AAD3-77619C36D1E0}" type="datetime1">
              <a:rPr lang="fi-FI" smtClean="0"/>
              <a:t>19.3.2020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EEB03B-E06C-4547-A518-EC3C0620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C42F825-05CB-904A-8DF4-4AAF3C229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75490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CG-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23B53DD-1D54-604D-BD87-A150A9AB55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8B28AAA-162F-E348-821A-9F0787492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2361EA-F856-0645-818F-9D952E60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8B73-AC44-8946-93B9-53D015FFC0A2}" type="datetime1">
              <a:rPr lang="fi-FI" smtClean="0"/>
              <a:t>19.3.2020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EC5D574-60A0-C74B-883F-21D995D4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111DDA-A0C8-764A-9F59-3005E4A1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9525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G – Hyvän elämän tekijä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D5FABE64-81C8-9248-B631-B4DFA26445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17565D9A-8D43-2040-93C3-42EE12E5365E}"/>
              </a:ext>
            </a:extLst>
          </p:cNvPr>
          <p:cNvSpPr txBox="1"/>
          <p:nvPr userDrawn="1"/>
        </p:nvSpPr>
        <p:spPr>
          <a:xfrm>
            <a:off x="0" y="3816626"/>
            <a:ext cx="1219200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i-FI" sz="4000" b="1" dirty="0">
                <a:solidFill>
                  <a:schemeClr val="bg1"/>
                </a:solidFill>
              </a:rPr>
              <a:t>Hyvän elämän tekijät</a:t>
            </a:r>
          </a:p>
        </p:txBody>
      </p:sp>
    </p:spTree>
    <p:extLst>
      <p:ext uri="{BB962C8B-B14F-4D97-AF65-F5344CB8AC3E}">
        <p14:creationId xmlns:p14="http://schemas.microsoft.com/office/powerpoint/2010/main" val="67605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CG-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4B8872-1F9D-3C48-9C00-249B8F570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947778"/>
          </a:xfrm>
        </p:spPr>
        <p:txBody>
          <a:bodyPr anchor="b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BCA9224-1D9D-B44F-BB79-2BDA8CABF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E5B2890-00A3-2742-9D3E-758DC98F4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70EA32A-DE7C-464F-B8E2-A8FAC3078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0249F8-AA4F-6847-AA80-63C201B13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1C69719-4381-4B4B-B5DE-0F1C34D9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32F1-0B94-2247-9747-9011C7206BEC}" type="datetime1">
              <a:rPr lang="fi-FI" smtClean="0"/>
              <a:t>19.3.2020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AE57EE5-3C06-8A4C-AE31-63F0DB8A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4E6B8F0-54DF-704A-982B-9B7FE5C9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9027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CG-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228F12-0934-104F-BA11-8370F69C6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78EF78-59A4-E745-865A-041F2C557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E5F5-1B4E-AB49-A24C-FA1641CFCE9D}" type="datetime1">
              <a:rPr lang="fi-FI" smtClean="0"/>
              <a:t>19.3.2020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7877AC8-45AA-5F45-B09E-B9AE4C88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37600CB-AA45-8E49-B8C6-7C79CC1ED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717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CG-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5D71-C32A-EA42-8E3F-19B3A27CB91E}" type="datetime1">
              <a:rPr lang="fi-FI" smtClean="0"/>
              <a:t>19.3.2020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756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CG-kansi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40D1191-4D6A-1248-A803-8DD7EE2CBC9A}"/>
              </a:ext>
            </a:extLst>
          </p:cNvPr>
          <p:cNvSpPr/>
          <p:nvPr userDrawn="1"/>
        </p:nvSpPr>
        <p:spPr>
          <a:xfrm>
            <a:off x="0" y="4681182"/>
            <a:ext cx="12192000" cy="2176819"/>
          </a:xfrm>
          <a:prstGeom prst="rect">
            <a:avLst/>
          </a:prstGeom>
          <a:gradFill>
            <a:gsLst>
              <a:gs pos="0">
                <a:srgbClr val="00565E">
                  <a:alpha val="0"/>
                </a:srgbClr>
              </a:gs>
              <a:gs pos="100000">
                <a:srgbClr val="00565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C7FDA89-6E85-C341-81E7-F5A4E40F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" y="6356350"/>
            <a:ext cx="1080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056E8C-28A9-4B4D-AE6E-19ABD624FC9D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49FC8-8BBF-A74F-B4D3-D1196318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8800" y="6357600"/>
            <a:ext cx="8132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FCG presentaatiopohja 2019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FB8BC5-71F0-444C-90FA-A924DC5A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370AE0B-B048-984C-A15B-9D65BDA04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2512" y="6429600"/>
            <a:ext cx="651600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2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FCG-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46F152-D0AB-7E4F-999B-F166AAED0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8B0FD4-2696-7F48-B744-68BDDCF53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44A7DA5-FCE5-AB4D-976A-461B38D9B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A8AB810-A73D-A64B-BDAF-CB7F3494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C0E7-4B7B-C344-8007-44B304CE02A9}" type="datetime1">
              <a:rPr lang="fi-FI" smtClean="0"/>
              <a:t>19.3.2020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4041A81-ABB6-784B-80B5-071DC381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FCG presentaatiopohja 2019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C6BF16B-F73A-1545-979C-0D6A72FF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1023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5D471FF-334E-144C-8D89-365322262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7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9424D38-57B7-F247-B04A-8128C41FF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92436C-1C04-DF44-B886-CE4096F16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1200" y="635760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9FA4AE"/>
                </a:solidFill>
              </a:defRPr>
            </a:lvl1pPr>
          </a:lstStyle>
          <a:p>
            <a:fld id="{2FD3DE5D-B67D-1945-9460-05D0705368F5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7A698F8-1455-704D-B9BE-0A86B2652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58800" y="6356350"/>
            <a:ext cx="813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9FA4AE"/>
                </a:solidFill>
              </a:defRPr>
            </a:lvl1pPr>
          </a:lstStyle>
          <a:p>
            <a:r>
              <a:rPr lang="fi-FI"/>
              <a:t>FCG presentaatiopohja 2019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E57CD52-8BF2-6F40-8137-D625D09BE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2962" y="635635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9FA4AE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156707A1-4308-5944-858A-5E55D8B85A1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271912" y="6429713"/>
            <a:ext cx="649132" cy="2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729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565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95D0F"/>
        </a:buClr>
        <a:buFont typeface="Arial" panose="020B0604020202020204" pitchFamily="34" charset="0"/>
        <a:buChar char="•"/>
        <a:defRPr sz="2400" kern="1200">
          <a:solidFill>
            <a:srgbClr val="00565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2000" kern="1200">
          <a:solidFill>
            <a:srgbClr val="00565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1600" kern="1200">
          <a:solidFill>
            <a:srgbClr val="00565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1600" kern="1200">
          <a:solidFill>
            <a:srgbClr val="00565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1600" kern="1200">
          <a:solidFill>
            <a:srgbClr val="00565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92436C-1C04-DF44-B886-CE4096F16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1200" y="635760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9FA4AE"/>
                </a:solidFill>
              </a:defRPr>
            </a:lvl1pPr>
          </a:lstStyle>
          <a:p>
            <a:fld id="{2FD3DE5D-B67D-1945-9460-05D0705368F5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7A698F8-1455-704D-B9BE-0A86B2652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58800" y="6356350"/>
            <a:ext cx="813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9FA4AE"/>
                </a:solidFill>
              </a:defRPr>
            </a:lvl1pPr>
          </a:lstStyle>
          <a:p>
            <a:r>
              <a:rPr lang="fi-FI"/>
              <a:t>FCG presentaatiopohja 2019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E57CD52-8BF2-6F40-8137-D625D09BE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2962" y="635635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9FA4AE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156707A1-4308-5944-858A-5E55D8B85A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1912" y="6429713"/>
            <a:ext cx="649132" cy="2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6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565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95D0F"/>
        </a:buClr>
        <a:buFont typeface="Arial" panose="020B0604020202020204" pitchFamily="34" charset="0"/>
        <a:buChar char="•"/>
        <a:defRPr sz="2400" kern="1200">
          <a:solidFill>
            <a:srgbClr val="00565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2000" kern="1200">
          <a:solidFill>
            <a:srgbClr val="00565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1600" kern="1200">
          <a:solidFill>
            <a:srgbClr val="00565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1600" kern="1200">
          <a:solidFill>
            <a:srgbClr val="00565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1600" kern="1200">
          <a:solidFill>
            <a:srgbClr val="00565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92436C-1C04-DF44-B886-CE4096F16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1200" y="635760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9FA4AE"/>
                </a:solidFill>
              </a:defRPr>
            </a:lvl1pPr>
          </a:lstStyle>
          <a:p>
            <a:fld id="{2FD3DE5D-B67D-1945-9460-05D0705368F5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7A698F8-1455-704D-B9BE-0A86B2652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58800" y="6356350"/>
            <a:ext cx="813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9FA4AE"/>
                </a:solidFill>
              </a:defRPr>
            </a:lvl1pPr>
          </a:lstStyle>
          <a:p>
            <a:r>
              <a:rPr lang="fi-FI"/>
              <a:t>FCG presentaatiopohja 2019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E57CD52-8BF2-6F40-8137-D625D09BE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2962" y="635635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9FA4AE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156707A1-4308-5944-858A-5E55D8B85A1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271912" y="6429713"/>
            <a:ext cx="649132" cy="2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565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95D0F"/>
        </a:buClr>
        <a:buFont typeface="Arial" panose="020B0604020202020204" pitchFamily="34" charset="0"/>
        <a:buChar char="•"/>
        <a:defRPr sz="2400" kern="1200">
          <a:solidFill>
            <a:srgbClr val="00565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2000" kern="1200">
          <a:solidFill>
            <a:srgbClr val="00565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1600" kern="1200">
          <a:solidFill>
            <a:srgbClr val="00565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1600" kern="1200">
          <a:solidFill>
            <a:srgbClr val="00565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1600" kern="1200">
          <a:solidFill>
            <a:srgbClr val="00565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5D471FF-334E-144C-8D89-365322262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7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9424D38-57B7-F247-B04A-8128C41FF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92436C-1C04-DF44-B886-CE4096F16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1200" y="635760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9FA4AE"/>
                </a:solidFill>
              </a:defRPr>
            </a:lvl1pPr>
          </a:lstStyle>
          <a:p>
            <a:fld id="{2FD3DE5D-B67D-1945-9460-05D0705368F5}" type="datetime1">
              <a:rPr lang="fi-FI" smtClean="0"/>
              <a:t>19.3.2020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7A698F8-1455-704D-B9BE-0A86B2652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58800" y="6356350"/>
            <a:ext cx="813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9FA4AE"/>
                </a:solidFill>
              </a:defRPr>
            </a:lvl1pPr>
          </a:lstStyle>
          <a:p>
            <a:r>
              <a:rPr lang="fi-FI"/>
              <a:t>FCG presentaatiopohja 2019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E57CD52-8BF2-6F40-8137-D625D09BE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2962" y="635635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9FA4AE"/>
                </a:solidFill>
              </a:defRPr>
            </a:lvl1pPr>
          </a:lstStyle>
          <a:p>
            <a:fld id="{F26F888F-55E1-EB4C-817C-6B924877C76D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156707A1-4308-5944-858A-5E55D8B85A1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271912" y="6429713"/>
            <a:ext cx="649132" cy="2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9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565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95D0F"/>
        </a:buClr>
        <a:buFont typeface="Arial" panose="020B0604020202020204" pitchFamily="34" charset="0"/>
        <a:buChar char="•"/>
        <a:defRPr sz="2400" kern="1200">
          <a:solidFill>
            <a:srgbClr val="00565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2000" kern="1200">
          <a:solidFill>
            <a:srgbClr val="00565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1600" kern="1200">
          <a:solidFill>
            <a:srgbClr val="00565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1600" kern="1200">
          <a:solidFill>
            <a:srgbClr val="00565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95D0F"/>
        </a:buClr>
        <a:buFont typeface="Arial" panose="020B0604020202020204" pitchFamily="34" charset="0"/>
        <a:buChar char="•"/>
        <a:defRPr sz="1600" kern="1200">
          <a:solidFill>
            <a:srgbClr val="00565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CB8A5411-D178-DB46-B254-FAC9285A4834}"/>
              </a:ext>
            </a:extLst>
          </p:cNvPr>
          <p:cNvSpPr txBox="1">
            <a:spLocks/>
          </p:cNvSpPr>
          <p:nvPr/>
        </p:nvSpPr>
        <p:spPr>
          <a:xfrm>
            <a:off x="1524000" y="2446196"/>
            <a:ext cx="9144000" cy="23876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6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6000" dirty="0" err="1">
                <a:solidFill>
                  <a:schemeClr val="bg1"/>
                </a:solidFill>
              </a:rPr>
              <a:t>Kononovinharjun</a:t>
            </a:r>
            <a:r>
              <a:rPr lang="fi-FI" sz="6000" dirty="0">
                <a:solidFill>
                  <a:schemeClr val="bg1"/>
                </a:solidFill>
              </a:rPr>
              <a:t> kaavoitus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54FFA2B8-20A1-FE4D-BD07-205D02834E63}"/>
              </a:ext>
            </a:extLst>
          </p:cNvPr>
          <p:cNvSpPr txBox="1">
            <a:spLocks/>
          </p:cNvSpPr>
          <p:nvPr/>
        </p:nvSpPr>
        <p:spPr>
          <a:xfrm>
            <a:off x="1524000" y="4925871"/>
            <a:ext cx="9144000" cy="11337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5D0F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565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5D0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565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5D0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565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5D0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565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5D0F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565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</a:rPr>
              <a:t>Kaavainfo luonnosvaihe </a:t>
            </a:r>
          </a:p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</a:rPr>
              <a:t>19.3.2020</a:t>
            </a:r>
          </a:p>
        </p:txBody>
      </p:sp>
    </p:spTree>
    <p:extLst>
      <p:ext uri="{BB962C8B-B14F-4D97-AF65-F5344CB8AC3E}">
        <p14:creationId xmlns:p14="http://schemas.microsoft.com/office/powerpoint/2010/main" val="8778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Asemakaava (Voimassa oleva)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Insert Firstname Lastname via &gt; Home &gt; FCG &gt; Header/Footer &gt; Footer</a:t>
            </a:r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4467" y="1503821"/>
            <a:ext cx="4969933" cy="4330844"/>
          </a:xfrm>
          <a:prstGeom prst="rect">
            <a:avLst/>
          </a:prstGeom>
        </p:spPr>
      </p:pic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AP-, VL- ja katualuetta</a:t>
            </a:r>
          </a:p>
          <a:p>
            <a:r>
              <a:rPr lang="fi-FI" dirty="0"/>
              <a:t>Suurelta osin asemakaavoittamatonta aluetta</a:t>
            </a:r>
          </a:p>
        </p:txBody>
      </p:sp>
    </p:spTree>
    <p:extLst>
      <p:ext uri="{BB962C8B-B14F-4D97-AF65-F5344CB8AC3E}">
        <p14:creationId xmlns:p14="http://schemas.microsoft.com/office/powerpoint/2010/main" val="218285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Asemakaavaratkaisu </a:t>
            </a:r>
            <a:r>
              <a:rPr lang="fi-FI" sz="2000" dirty="0"/>
              <a:t>(kuuntele selostus)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199" y="1384020"/>
            <a:ext cx="5339491" cy="4953406"/>
          </a:xfrm>
          <a:prstGeom prst="rect">
            <a:avLst/>
          </a:prstGeo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096000" y="1312904"/>
            <a:ext cx="5181600" cy="193420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691" y="3247108"/>
            <a:ext cx="4731736" cy="2593937"/>
          </a:xfrm>
          <a:prstGeom prst="rect">
            <a:avLst/>
          </a:prstGeom>
        </p:spPr>
      </p:pic>
      <p:pic>
        <p:nvPicPr>
          <p:cNvPr id="12" name="Tallennettu ää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1180" y="738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9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Havainnekuvia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3249" y="1838343"/>
            <a:ext cx="5315215" cy="3920094"/>
          </a:xfrm>
          <a:prstGeom prst="rect">
            <a:avLst/>
          </a:prstGeo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78464" y="1838343"/>
            <a:ext cx="5439262" cy="392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95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Kaavan tavoitteet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Kaavamuutosten tavoitteena on mahdollistaa asuinrakentaminen ja tarvittaessa palveluiden rakentaminen alueelle. Suunnittelussa huomioidaan alueen ulkoilureittien säilyminen ja olevan infrastruktuurin hyödyntäminen. </a:t>
            </a:r>
          </a:p>
          <a:p>
            <a:r>
              <a:rPr lang="fi-FI" dirty="0"/>
              <a:t>Asemakaavalla määritellään muutettavan osayleiskaavan ratkaisuihin pohjautuen, kuinka paljon ja millaista asumista alueelle osoitetaan.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8822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17213" y="347472"/>
            <a:ext cx="10147200" cy="497109"/>
          </a:xfrm>
        </p:spPr>
        <p:txBody>
          <a:bodyPr>
            <a:normAutofit fontScale="90000"/>
          </a:bodyPr>
          <a:lstStyle/>
          <a:p>
            <a:r>
              <a:rPr lang="fi-FI" dirty="0"/>
              <a:t>Kaavatasot (ylempi kaavataso ohjaa tarkempaa)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fi-FI" sz="80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fi-FI" noProof="0" dirty="0"/>
          </a:p>
        </p:txBody>
      </p:sp>
      <p:grpSp>
        <p:nvGrpSpPr>
          <p:cNvPr id="1038" name="Ryhmä 1037"/>
          <p:cNvGrpSpPr/>
          <p:nvPr/>
        </p:nvGrpSpPr>
        <p:grpSpPr>
          <a:xfrm>
            <a:off x="431371" y="932725"/>
            <a:ext cx="11425269" cy="5248915"/>
            <a:chOff x="685105" y="1342966"/>
            <a:chExt cx="8220025" cy="4867998"/>
          </a:xfrm>
        </p:grpSpPr>
        <p:sp>
          <p:nvSpPr>
            <p:cNvPr id="49" name="Puolivapaa piirto 48"/>
            <p:cNvSpPr/>
            <p:nvPr/>
          </p:nvSpPr>
          <p:spPr bwMode="auto">
            <a:xfrm>
              <a:off x="3885455" y="4299019"/>
              <a:ext cx="5019675" cy="1685973"/>
            </a:xfrm>
            <a:custGeom>
              <a:avLst/>
              <a:gdLst>
                <a:gd name="connsiteX0" fmla="*/ 0 w 4352925"/>
                <a:gd name="connsiteY0" fmla="*/ 1276350 h 2124075"/>
                <a:gd name="connsiteX1" fmla="*/ 3086100 w 4352925"/>
                <a:gd name="connsiteY1" fmla="*/ 1266825 h 2124075"/>
                <a:gd name="connsiteX2" fmla="*/ 3095625 w 4352925"/>
                <a:gd name="connsiteY2" fmla="*/ 2124075 h 2124075"/>
                <a:gd name="connsiteX3" fmla="*/ 4352925 w 4352925"/>
                <a:gd name="connsiteY3" fmla="*/ 1143000 h 2124075"/>
                <a:gd name="connsiteX4" fmla="*/ 3028950 w 4352925"/>
                <a:gd name="connsiteY4" fmla="*/ 1143000 h 2124075"/>
                <a:gd name="connsiteX5" fmla="*/ 3019425 w 4352925"/>
                <a:gd name="connsiteY5" fmla="*/ 0 h 2124075"/>
                <a:gd name="connsiteX6" fmla="*/ 0 w 4352925"/>
                <a:gd name="connsiteY6" fmla="*/ 1276350 h 2124075"/>
                <a:gd name="connsiteX0" fmla="*/ 0 w 4352925"/>
                <a:gd name="connsiteY0" fmla="*/ 1295400 h 2143125"/>
                <a:gd name="connsiteX1" fmla="*/ 3086100 w 4352925"/>
                <a:gd name="connsiteY1" fmla="*/ 1285875 h 2143125"/>
                <a:gd name="connsiteX2" fmla="*/ 3095625 w 4352925"/>
                <a:gd name="connsiteY2" fmla="*/ 2143125 h 2143125"/>
                <a:gd name="connsiteX3" fmla="*/ 4352925 w 4352925"/>
                <a:gd name="connsiteY3" fmla="*/ 1162050 h 2143125"/>
                <a:gd name="connsiteX4" fmla="*/ 3028950 w 4352925"/>
                <a:gd name="connsiteY4" fmla="*/ 1162050 h 2143125"/>
                <a:gd name="connsiteX5" fmla="*/ 3276600 w 4352925"/>
                <a:gd name="connsiteY5" fmla="*/ 0 h 2143125"/>
                <a:gd name="connsiteX6" fmla="*/ 0 w 4352925"/>
                <a:gd name="connsiteY6" fmla="*/ 1295400 h 2143125"/>
                <a:gd name="connsiteX0" fmla="*/ 0 w 4352925"/>
                <a:gd name="connsiteY0" fmla="*/ 1295400 h 2143125"/>
                <a:gd name="connsiteX1" fmla="*/ 3086100 w 4352925"/>
                <a:gd name="connsiteY1" fmla="*/ 1285875 h 2143125"/>
                <a:gd name="connsiteX2" fmla="*/ 3095625 w 4352925"/>
                <a:gd name="connsiteY2" fmla="*/ 2143125 h 2143125"/>
                <a:gd name="connsiteX3" fmla="*/ 4352925 w 4352925"/>
                <a:gd name="connsiteY3" fmla="*/ 1162050 h 2143125"/>
                <a:gd name="connsiteX4" fmla="*/ 3286125 w 4352925"/>
                <a:gd name="connsiteY4" fmla="*/ 1066800 h 2143125"/>
                <a:gd name="connsiteX5" fmla="*/ 3276600 w 4352925"/>
                <a:gd name="connsiteY5" fmla="*/ 0 h 2143125"/>
                <a:gd name="connsiteX6" fmla="*/ 0 w 4352925"/>
                <a:gd name="connsiteY6" fmla="*/ 1295400 h 2143125"/>
                <a:gd name="connsiteX0" fmla="*/ 0 w 4905375"/>
                <a:gd name="connsiteY0" fmla="*/ 1295400 h 2143125"/>
                <a:gd name="connsiteX1" fmla="*/ 3086100 w 4905375"/>
                <a:gd name="connsiteY1" fmla="*/ 1285875 h 2143125"/>
                <a:gd name="connsiteX2" fmla="*/ 3095625 w 4905375"/>
                <a:gd name="connsiteY2" fmla="*/ 2143125 h 2143125"/>
                <a:gd name="connsiteX3" fmla="*/ 4905375 w 4905375"/>
                <a:gd name="connsiteY3" fmla="*/ 1076325 h 2143125"/>
                <a:gd name="connsiteX4" fmla="*/ 3286125 w 4905375"/>
                <a:gd name="connsiteY4" fmla="*/ 1066800 h 2143125"/>
                <a:gd name="connsiteX5" fmla="*/ 3276600 w 4905375"/>
                <a:gd name="connsiteY5" fmla="*/ 0 h 2143125"/>
                <a:gd name="connsiteX6" fmla="*/ 0 w 4905375"/>
                <a:gd name="connsiteY6" fmla="*/ 1295400 h 2143125"/>
                <a:gd name="connsiteX0" fmla="*/ 0 w 4905375"/>
                <a:gd name="connsiteY0" fmla="*/ 1295400 h 1914525"/>
                <a:gd name="connsiteX1" fmla="*/ 3086100 w 4905375"/>
                <a:gd name="connsiteY1" fmla="*/ 1285875 h 1914525"/>
                <a:gd name="connsiteX2" fmla="*/ 3095625 w 4905375"/>
                <a:gd name="connsiteY2" fmla="*/ 1914525 h 1914525"/>
                <a:gd name="connsiteX3" fmla="*/ 4905375 w 4905375"/>
                <a:gd name="connsiteY3" fmla="*/ 1076325 h 1914525"/>
                <a:gd name="connsiteX4" fmla="*/ 3286125 w 4905375"/>
                <a:gd name="connsiteY4" fmla="*/ 1066800 h 1914525"/>
                <a:gd name="connsiteX5" fmla="*/ 3276600 w 4905375"/>
                <a:gd name="connsiteY5" fmla="*/ 0 h 1914525"/>
                <a:gd name="connsiteX6" fmla="*/ 0 w 4905375"/>
                <a:gd name="connsiteY6" fmla="*/ 1295400 h 1914525"/>
                <a:gd name="connsiteX0" fmla="*/ 0 w 5095875"/>
                <a:gd name="connsiteY0" fmla="*/ 1095375 h 1914525"/>
                <a:gd name="connsiteX1" fmla="*/ 3276600 w 5095875"/>
                <a:gd name="connsiteY1" fmla="*/ 1285875 h 1914525"/>
                <a:gd name="connsiteX2" fmla="*/ 3286125 w 5095875"/>
                <a:gd name="connsiteY2" fmla="*/ 1914525 h 1914525"/>
                <a:gd name="connsiteX3" fmla="*/ 5095875 w 5095875"/>
                <a:gd name="connsiteY3" fmla="*/ 1076325 h 1914525"/>
                <a:gd name="connsiteX4" fmla="*/ 3476625 w 5095875"/>
                <a:gd name="connsiteY4" fmla="*/ 1066800 h 1914525"/>
                <a:gd name="connsiteX5" fmla="*/ 3467100 w 5095875"/>
                <a:gd name="connsiteY5" fmla="*/ 0 h 1914525"/>
                <a:gd name="connsiteX6" fmla="*/ 0 w 5095875"/>
                <a:gd name="connsiteY6" fmla="*/ 1095375 h 1914525"/>
                <a:gd name="connsiteX0" fmla="*/ 0 w 5095875"/>
                <a:gd name="connsiteY0" fmla="*/ 1095375 h 1914525"/>
                <a:gd name="connsiteX1" fmla="*/ 3105150 w 5095875"/>
                <a:gd name="connsiteY1" fmla="*/ 1114425 h 1914525"/>
                <a:gd name="connsiteX2" fmla="*/ 3286125 w 5095875"/>
                <a:gd name="connsiteY2" fmla="*/ 1914525 h 1914525"/>
                <a:gd name="connsiteX3" fmla="*/ 5095875 w 5095875"/>
                <a:gd name="connsiteY3" fmla="*/ 1076325 h 1914525"/>
                <a:gd name="connsiteX4" fmla="*/ 3476625 w 5095875"/>
                <a:gd name="connsiteY4" fmla="*/ 1066800 h 1914525"/>
                <a:gd name="connsiteX5" fmla="*/ 3467100 w 5095875"/>
                <a:gd name="connsiteY5" fmla="*/ 0 h 1914525"/>
                <a:gd name="connsiteX6" fmla="*/ 0 w 5095875"/>
                <a:gd name="connsiteY6" fmla="*/ 1095375 h 1914525"/>
                <a:gd name="connsiteX0" fmla="*/ 0 w 5095875"/>
                <a:gd name="connsiteY0" fmla="*/ 1095375 h 1743075"/>
                <a:gd name="connsiteX1" fmla="*/ 3105150 w 5095875"/>
                <a:gd name="connsiteY1" fmla="*/ 1114425 h 1743075"/>
                <a:gd name="connsiteX2" fmla="*/ 3105150 w 5095875"/>
                <a:gd name="connsiteY2" fmla="*/ 1743075 h 1743075"/>
                <a:gd name="connsiteX3" fmla="*/ 5095875 w 5095875"/>
                <a:gd name="connsiteY3" fmla="*/ 1076325 h 1743075"/>
                <a:gd name="connsiteX4" fmla="*/ 3476625 w 5095875"/>
                <a:gd name="connsiteY4" fmla="*/ 1066800 h 1743075"/>
                <a:gd name="connsiteX5" fmla="*/ 3467100 w 5095875"/>
                <a:gd name="connsiteY5" fmla="*/ 0 h 1743075"/>
                <a:gd name="connsiteX6" fmla="*/ 0 w 5095875"/>
                <a:gd name="connsiteY6" fmla="*/ 1095375 h 1743075"/>
                <a:gd name="connsiteX0" fmla="*/ 0 w 5019675"/>
                <a:gd name="connsiteY0" fmla="*/ 1095375 h 1743075"/>
                <a:gd name="connsiteX1" fmla="*/ 3105150 w 5019675"/>
                <a:gd name="connsiteY1" fmla="*/ 1114425 h 1743075"/>
                <a:gd name="connsiteX2" fmla="*/ 3105150 w 5019675"/>
                <a:gd name="connsiteY2" fmla="*/ 1743075 h 1743075"/>
                <a:gd name="connsiteX3" fmla="*/ 5019675 w 5019675"/>
                <a:gd name="connsiteY3" fmla="*/ 1304925 h 1743075"/>
                <a:gd name="connsiteX4" fmla="*/ 3476625 w 5019675"/>
                <a:gd name="connsiteY4" fmla="*/ 1066800 h 1743075"/>
                <a:gd name="connsiteX5" fmla="*/ 3467100 w 5019675"/>
                <a:gd name="connsiteY5" fmla="*/ 0 h 1743075"/>
                <a:gd name="connsiteX6" fmla="*/ 0 w 5019675"/>
                <a:gd name="connsiteY6" fmla="*/ 1095375 h 1743075"/>
                <a:gd name="connsiteX0" fmla="*/ 0 w 5019675"/>
                <a:gd name="connsiteY0" fmla="*/ 1095375 h 1743075"/>
                <a:gd name="connsiteX1" fmla="*/ 3105150 w 5019675"/>
                <a:gd name="connsiteY1" fmla="*/ 1114425 h 1743075"/>
                <a:gd name="connsiteX2" fmla="*/ 3105150 w 5019675"/>
                <a:gd name="connsiteY2" fmla="*/ 1743075 h 1743075"/>
                <a:gd name="connsiteX3" fmla="*/ 5019675 w 5019675"/>
                <a:gd name="connsiteY3" fmla="*/ 1304925 h 1743075"/>
                <a:gd name="connsiteX4" fmla="*/ 3391645 w 5019675"/>
                <a:gd name="connsiteY4" fmla="*/ 1273058 h 1743075"/>
                <a:gd name="connsiteX5" fmla="*/ 3476625 w 5019675"/>
                <a:gd name="connsiteY5" fmla="*/ 1066800 h 1743075"/>
                <a:gd name="connsiteX6" fmla="*/ 3467100 w 5019675"/>
                <a:gd name="connsiteY6" fmla="*/ 0 h 1743075"/>
                <a:gd name="connsiteX7" fmla="*/ 0 w 5019675"/>
                <a:gd name="connsiteY7" fmla="*/ 1095375 h 1743075"/>
                <a:gd name="connsiteX0" fmla="*/ 0 w 5019675"/>
                <a:gd name="connsiteY0" fmla="*/ 1038225 h 1685925"/>
                <a:gd name="connsiteX1" fmla="*/ 3105150 w 5019675"/>
                <a:gd name="connsiteY1" fmla="*/ 1057275 h 1685925"/>
                <a:gd name="connsiteX2" fmla="*/ 3105150 w 5019675"/>
                <a:gd name="connsiteY2" fmla="*/ 1685925 h 1685925"/>
                <a:gd name="connsiteX3" fmla="*/ 5019675 w 5019675"/>
                <a:gd name="connsiteY3" fmla="*/ 1247775 h 1685925"/>
                <a:gd name="connsiteX4" fmla="*/ 3391645 w 5019675"/>
                <a:gd name="connsiteY4" fmla="*/ 1215908 h 1685925"/>
                <a:gd name="connsiteX5" fmla="*/ 3476625 w 5019675"/>
                <a:gd name="connsiteY5" fmla="*/ 1009650 h 1685925"/>
                <a:gd name="connsiteX6" fmla="*/ 3381375 w 5019675"/>
                <a:gd name="connsiteY6" fmla="*/ 0 h 1685925"/>
                <a:gd name="connsiteX7" fmla="*/ 0 w 5019675"/>
                <a:gd name="connsiteY7" fmla="*/ 1038225 h 1685925"/>
                <a:gd name="connsiteX0" fmla="*/ 0 w 5019675"/>
                <a:gd name="connsiteY0" fmla="*/ 1038225 h 1685925"/>
                <a:gd name="connsiteX1" fmla="*/ 3105150 w 5019675"/>
                <a:gd name="connsiteY1" fmla="*/ 1057275 h 1685925"/>
                <a:gd name="connsiteX2" fmla="*/ 3105150 w 5019675"/>
                <a:gd name="connsiteY2" fmla="*/ 1685925 h 1685925"/>
                <a:gd name="connsiteX3" fmla="*/ 5019675 w 5019675"/>
                <a:gd name="connsiteY3" fmla="*/ 1247775 h 1685925"/>
                <a:gd name="connsiteX4" fmla="*/ 3391645 w 5019675"/>
                <a:gd name="connsiteY4" fmla="*/ 1215908 h 1685925"/>
                <a:gd name="connsiteX5" fmla="*/ 3390900 w 5019675"/>
                <a:gd name="connsiteY5" fmla="*/ 1219200 h 1685925"/>
                <a:gd name="connsiteX6" fmla="*/ 3381375 w 5019675"/>
                <a:gd name="connsiteY6" fmla="*/ 0 h 1685925"/>
                <a:gd name="connsiteX7" fmla="*/ 0 w 5019675"/>
                <a:gd name="connsiteY7" fmla="*/ 1038225 h 1685925"/>
                <a:gd name="connsiteX0" fmla="*/ 0 w 5019675"/>
                <a:gd name="connsiteY0" fmla="*/ 1038273 h 1685973"/>
                <a:gd name="connsiteX1" fmla="*/ 3105150 w 5019675"/>
                <a:gd name="connsiteY1" fmla="*/ 1057323 h 1685973"/>
                <a:gd name="connsiteX2" fmla="*/ 3105150 w 5019675"/>
                <a:gd name="connsiteY2" fmla="*/ 1685973 h 1685973"/>
                <a:gd name="connsiteX3" fmla="*/ 5019675 w 5019675"/>
                <a:gd name="connsiteY3" fmla="*/ 1247823 h 1685973"/>
                <a:gd name="connsiteX4" fmla="*/ 3391645 w 5019675"/>
                <a:gd name="connsiteY4" fmla="*/ 1215956 h 1685973"/>
                <a:gd name="connsiteX5" fmla="*/ 3390900 w 5019675"/>
                <a:gd name="connsiteY5" fmla="*/ 1219248 h 1685973"/>
                <a:gd name="connsiteX6" fmla="*/ 3381375 w 5019675"/>
                <a:gd name="connsiteY6" fmla="*/ 48 h 1685973"/>
                <a:gd name="connsiteX7" fmla="*/ 3420220 w 5019675"/>
                <a:gd name="connsiteY7" fmla="*/ 15806 h 1685973"/>
                <a:gd name="connsiteX8" fmla="*/ 0 w 5019675"/>
                <a:gd name="connsiteY8" fmla="*/ 1038273 h 168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9675" h="1685973">
                  <a:moveTo>
                    <a:pt x="0" y="1038273"/>
                  </a:moveTo>
                  <a:lnTo>
                    <a:pt x="3105150" y="1057323"/>
                  </a:lnTo>
                  <a:lnTo>
                    <a:pt x="3105150" y="1685973"/>
                  </a:lnTo>
                  <a:lnTo>
                    <a:pt x="5019675" y="1247823"/>
                  </a:lnTo>
                  <a:cubicBezTo>
                    <a:pt x="4521448" y="1167351"/>
                    <a:pt x="3889872" y="1296428"/>
                    <a:pt x="3391645" y="1215956"/>
                  </a:cubicBezTo>
                  <a:lnTo>
                    <a:pt x="3390900" y="1219248"/>
                  </a:lnTo>
                  <a:lnTo>
                    <a:pt x="3381375" y="48"/>
                  </a:lnTo>
                  <a:cubicBezTo>
                    <a:pt x="3365748" y="-1049"/>
                    <a:pt x="3435847" y="16903"/>
                    <a:pt x="3420220" y="15806"/>
                  </a:cubicBezTo>
                  <a:lnTo>
                    <a:pt x="0" y="1038273"/>
                  </a:lnTo>
                  <a:close/>
                </a:path>
              </a:pathLst>
            </a:custGeom>
            <a:solidFill>
              <a:srgbClr val="C0E29B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37" name="Puolivapaa piirto 1036"/>
            <p:cNvSpPr/>
            <p:nvPr/>
          </p:nvSpPr>
          <p:spPr bwMode="auto">
            <a:xfrm>
              <a:off x="1752600" y="1343025"/>
              <a:ext cx="4352925" cy="2124075"/>
            </a:xfrm>
            <a:custGeom>
              <a:avLst/>
              <a:gdLst>
                <a:gd name="connsiteX0" fmla="*/ 0 w 4352925"/>
                <a:gd name="connsiteY0" fmla="*/ 1276350 h 2124075"/>
                <a:gd name="connsiteX1" fmla="*/ 3086100 w 4352925"/>
                <a:gd name="connsiteY1" fmla="*/ 1266825 h 2124075"/>
                <a:gd name="connsiteX2" fmla="*/ 3095625 w 4352925"/>
                <a:gd name="connsiteY2" fmla="*/ 2124075 h 2124075"/>
                <a:gd name="connsiteX3" fmla="*/ 4352925 w 4352925"/>
                <a:gd name="connsiteY3" fmla="*/ 1143000 h 2124075"/>
                <a:gd name="connsiteX4" fmla="*/ 3028950 w 4352925"/>
                <a:gd name="connsiteY4" fmla="*/ 1143000 h 2124075"/>
                <a:gd name="connsiteX5" fmla="*/ 3019425 w 4352925"/>
                <a:gd name="connsiteY5" fmla="*/ 0 h 2124075"/>
                <a:gd name="connsiteX6" fmla="*/ 0 w 4352925"/>
                <a:gd name="connsiteY6" fmla="*/ 1276350 h 21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52925" h="2124075">
                  <a:moveTo>
                    <a:pt x="0" y="1276350"/>
                  </a:moveTo>
                  <a:lnTo>
                    <a:pt x="3086100" y="1266825"/>
                  </a:lnTo>
                  <a:lnTo>
                    <a:pt x="3095625" y="2124075"/>
                  </a:lnTo>
                  <a:lnTo>
                    <a:pt x="4352925" y="1143000"/>
                  </a:lnTo>
                  <a:lnTo>
                    <a:pt x="3028950" y="1143000"/>
                  </a:lnTo>
                  <a:lnTo>
                    <a:pt x="3019425" y="0"/>
                  </a:lnTo>
                  <a:lnTo>
                    <a:pt x="0" y="1276350"/>
                  </a:lnTo>
                  <a:close/>
                </a:path>
              </a:pathLst>
            </a:custGeom>
            <a:solidFill>
              <a:srgbClr val="C0E29B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fi-FI" sz="1200" dirty="0">
                <a:latin typeface="Verdana" pitchFamily="34" charset="0"/>
              </a:endParaRPr>
            </a:p>
          </p:txBody>
        </p:sp>
        <p:sp>
          <p:nvSpPr>
            <p:cNvPr id="48" name="Puolivapaa piirto 47"/>
            <p:cNvSpPr/>
            <p:nvPr/>
          </p:nvSpPr>
          <p:spPr bwMode="auto">
            <a:xfrm>
              <a:off x="2818655" y="2784592"/>
              <a:ext cx="4905375" cy="1914525"/>
            </a:xfrm>
            <a:custGeom>
              <a:avLst/>
              <a:gdLst>
                <a:gd name="connsiteX0" fmla="*/ 0 w 4352925"/>
                <a:gd name="connsiteY0" fmla="*/ 1276350 h 2124075"/>
                <a:gd name="connsiteX1" fmla="*/ 3086100 w 4352925"/>
                <a:gd name="connsiteY1" fmla="*/ 1266825 h 2124075"/>
                <a:gd name="connsiteX2" fmla="*/ 3095625 w 4352925"/>
                <a:gd name="connsiteY2" fmla="*/ 2124075 h 2124075"/>
                <a:gd name="connsiteX3" fmla="*/ 4352925 w 4352925"/>
                <a:gd name="connsiteY3" fmla="*/ 1143000 h 2124075"/>
                <a:gd name="connsiteX4" fmla="*/ 3028950 w 4352925"/>
                <a:gd name="connsiteY4" fmla="*/ 1143000 h 2124075"/>
                <a:gd name="connsiteX5" fmla="*/ 3019425 w 4352925"/>
                <a:gd name="connsiteY5" fmla="*/ 0 h 2124075"/>
                <a:gd name="connsiteX6" fmla="*/ 0 w 4352925"/>
                <a:gd name="connsiteY6" fmla="*/ 1276350 h 2124075"/>
                <a:gd name="connsiteX0" fmla="*/ 0 w 4352925"/>
                <a:gd name="connsiteY0" fmla="*/ 1295400 h 2143125"/>
                <a:gd name="connsiteX1" fmla="*/ 3086100 w 4352925"/>
                <a:gd name="connsiteY1" fmla="*/ 1285875 h 2143125"/>
                <a:gd name="connsiteX2" fmla="*/ 3095625 w 4352925"/>
                <a:gd name="connsiteY2" fmla="*/ 2143125 h 2143125"/>
                <a:gd name="connsiteX3" fmla="*/ 4352925 w 4352925"/>
                <a:gd name="connsiteY3" fmla="*/ 1162050 h 2143125"/>
                <a:gd name="connsiteX4" fmla="*/ 3028950 w 4352925"/>
                <a:gd name="connsiteY4" fmla="*/ 1162050 h 2143125"/>
                <a:gd name="connsiteX5" fmla="*/ 3276600 w 4352925"/>
                <a:gd name="connsiteY5" fmla="*/ 0 h 2143125"/>
                <a:gd name="connsiteX6" fmla="*/ 0 w 4352925"/>
                <a:gd name="connsiteY6" fmla="*/ 1295400 h 2143125"/>
                <a:gd name="connsiteX0" fmla="*/ 0 w 4352925"/>
                <a:gd name="connsiteY0" fmla="*/ 1295400 h 2143125"/>
                <a:gd name="connsiteX1" fmla="*/ 3086100 w 4352925"/>
                <a:gd name="connsiteY1" fmla="*/ 1285875 h 2143125"/>
                <a:gd name="connsiteX2" fmla="*/ 3095625 w 4352925"/>
                <a:gd name="connsiteY2" fmla="*/ 2143125 h 2143125"/>
                <a:gd name="connsiteX3" fmla="*/ 4352925 w 4352925"/>
                <a:gd name="connsiteY3" fmla="*/ 1162050 h 2143125"/>
                <a:gd name="connsiteX4" fmla="*/ 3286125 w 4352925"/>
                <a:gd name="connsiteY4" fmla="*/ 1066800 h 2143125"/>
                <a:gd name="connsiteX5" fmla="*/ 3276600 w 4352925"/>
                <a:gd name="connsiteY5" fmla="*/ 0 h 2143125"/>
                <a:gd name="connsiteX6" fmla="*/ 0 w 4352925"/>
                <a:gd name="connsiteY6" fmla="*/ 1295400 h 2143125"/>
                <a:gd name="connsiteX0" fmla="*/ 0 w 4905375"/>
                <a:gd name="connsiteY0" fmla="*/ 1295400 h 2143125"/>
                <a:gd name="connsiteX1" fmla="*/ 3086100 w 4905375"/>
                <a:gd name="connsiteY1" fmla="*/ 1285875 h 2143125"/>
                <a:gd name="connsiteX2" fmla="*/ 3095625 w 4905375"/>
                <a:gd name="connsiteY2" fmla="*/ 2143125 h 2143125"/>
                <a:gd name="connsiteX3" fmla="*/ 4905375 w 4905375"/>
                <a:gd name="connsiteY3" fmla="*/ 1076325 h 2143125"/>
                <a:gd name="connsiteX4" fmla="*/ 3286125 w 4905375"/>
                <a:gd name="connsiteY4" fmla="*/ 1066800 h 2143125"/>
                <a:gd name="connsiteX5" fmla="*/ 3276600 w 4905375"/>
                <a:gd name="connsiteY5" fmla="*/ 0 h 2143125"/>
                <a:gd name="connsiteX6" fmla="*/ 0 w 4905375"/>
                <a:gd name="connsiteY6" fmla="*/ 1295400 h 2143125"/>
                <a:gd name="connsiteX0" fmla="*/ 0 w 4905375"/>
                <a:gd name="connsiteY0" fmla="*/ 1295400 h 1914525"/>
                <a:gd name="connsiteX1" fmla="*/ 3086100 w 4905375"/>
                <a:gd name="connsiteY1" fmla="*/ 1285875 h 1914525"/>
                <a:gd name="connsiteX2" fmla="*/ 3095625 w 4905375"/>
                <a:gd name="connsiteY2" fmla="*/ 1914525 h 1914525"/>
                <a:gd name="connsiteX3" fmla="*/ 4905375 w 4905375"/>
                <a:gd name="connsiteY3" fmla="*/ 1076325 h 1914525"/>
                <a:gd name="connsiteX4" fmla="*/ 3286125 w 4905375"/>
                <a:gd name="connsiteY4" fmla="*/ 1066800 h 1914525"/>
                <a:gd name="connsiteX5" fmla="*/ 3276600 w 4905375"/>
                <a:gd name="connsiteY5" fmla="*/ 0 h 1914525"/>
                <a:gd name="connsiteX6" fmla="*/ 0 w 4905375"/>
                <a:gd name="connsiteY6" fmla="*/ 1295400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5375" h="1914525">
                  <a:moveTo>
                    <a:pt x="0" y="1295400"/>
                  </a:moveTo>
                  <a:lnTo>
                    <a:pt x="3086100" y="1285875"/>
                  </a:lnTo>
                  <a:lnTo>
                    <a:pt x="3095625" y="1914525"/>
                  </a:lnTo>
                  <a:lnTo>
                    <a:pt x="4905375" y="1076325"/>
                  </a:lnTo>
                  <a:lnTo>
                    <a:pt x="3286125" y="1066800"/>
                  </a:lnTo>
                  <a:lnTo>
                    <a:pt x="3276600" y="0"/>
                  </a:lnTo>
                  <a:lnTo>
                    <a:pt x="0" y="1295400"/>
                  </a:lnTo>
                  <a:close/>
                </a:path>
              </a:pathLst>
            </a:custGeom>
            <a:solidFill>
              <a:srgbClr val="C0E29B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720" y="4322865"/>
              <a:ext cx="1578819" cy="12097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kstiruutu 7"/>
            <p:cNvSpPr txBox="1"/>
            <p:nvPr/>
          </p:nvSpPr>
          <p:spPr>
            <a:xfrm>
              <a:off x="685105" y="1342966"/>
              <a:ext cx="3050571" cy="856323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i-FI" b="1" dirty="0"/>
                <a:t>VAT – valtakunnalliset alueidenkäyttötavoitteet</a:t>
              </a:r>
            </a:p>
            <a:p>
              <a:pPr marL="171446" indent="-171446">
                <a:buFont typeface="Arial" pitchFamily="34" charset="0"/>
                <a:buChar char="•"/>
              </a:pPr>
              <a:r>
                <a:rPr lang="fi-FI" dirty="0"/>
                <a:t>Valtioneuvosto päättää</a:t>
              </a:r>
            </a:p>
          </p:txBody>
        </p:sp>
        <p:sp>
          <p:nvSpPr>
            <p:cNvPr id="10" name="Tekstiruutu 9"/>
            <p:cNvSpPr txBox="1"/>
            <p:nvPr/>
          </p:nvSpPr>
          <p:spPr>
            <a:xfrm>
              <a:off x="1316526" y="2521787"/>
              <a:ext cx="3408289" cy="111322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i-FI" b="1" dirty="0"/>
                <a:t>Maakuntakaava</a:t>
              </a:r>
            </a:p>
            <a:p>
              <a:pPr marL="171446" indent="-171446">
                <a:buFont typeface="Arial" pitchFamily="34" charset="0"/>
                <a:buChar char="•"/>
              </a:pPr>
              <a:r>
                <a:rPr lang="fi-FI" dirty="0"/>
                <a:t>Maakuntavaltuusto hyväksyy</a:t>
              </a:r>
            </a:p>
            <a:p>
              <a:pPr marL="171446" indent="-171446">
                <a:buFont typeface="Arial" pitchFamily="34" charset="0"/>
                <a:buChar char="•"/>
              </a:pPr>
              <a:r>
                <a:rPr lang="fi-FI" dirty="0"/>
                <a:t>Ympäristöministeriö vahvistaa</a:t>
              </a:r>
            </a:p>
            <a:p>
              <a:r>
                <a:rPr lang="fi-FI" dirty="0"/>
                <a:t>(aikatähtäin 20-30v)</a:t>
              </a:r>
            </a:p>
          </p:txBody>
        </p:sp>
        <p:sp>
          <p:nvSpPr>
            <p:cNvPr id="11" name="Tekstiruutu 10"/>
            <p:cNvSpPr txBox="1"/>
            <p:nvPr/>
          </p:nvSpPr>
          <p:spPr>
            <a:xfrm>
              <a:off x="3885429" y="5354641"/>
              <a:ext cx="3085577" cy="85632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i-FI" b="1" dirty="0"/>
                <a:t>Asemakaava</a:t>
              </a:r>
            </a:p>
            <a:p>
              <a:pPr marL="171446" indent="-171446">
                <a:buFont typeface="Arial" pitchFamily="34" charset="0"/>
                <a:buChar char="•"/>
              </a:pPr>
              <a:r>
                <a:rPr lang="fi-FI" dirty="0"/>
                <a:t>Kunnanvaltuusto hyväksyy</a:t>
              </a:r>
            </a:p>
            <a:p>
              <a:r>
                <a:rPr lang="fi-FI" dirty="0"/>
                <a:t>(aikatähtäin 1-5v)</a:t>
              </a:r>
            </a:p>
          </p:txBody>
        </p:sp>
        <p:sp>
          <p:nvSpPr>
            <p:cNvPr id="13" name="Tekstiruutu 12"/>
            <p:cNvSpPr txBox="1"/>
            <p:nvPr/>
          </p:nvSpPr>
          <p:spPr>
            <a:xfrm>
              <a:off x="2818656" y="4002271"/>
              <a:ext cx="3047138" cy="85632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i-FI" b="1" dirty="0"/>
                <a:t>Yleiskaava</a:t>
              </a:r>
            </a:p>
            <a:p>
              <a:pPr marL="171446" indent="-171446">
                <a:buFont typeface="Arial" pitchFamily="34" charset="0"/>
                <a:buChar char="•"/>
              </a:pPr>
              <a:r>
                <a:rPr lang="fi-FI" dirty="0"/>
                <a:t>Kunnanvaltuusto hyväksyy</a:t>
              </a:r>
              <a:br>
                <a:rPr lang="fi-FI" dirty="0"/>
              </a:br>
              <a:r>
                <a:rPr lang="fi-FI" dirty="0"/>
                <a:t>(aikatähtäin 10-15v)</a:t>
              </a:r>
            </a:p>
          </p:txBody>
        </p:sp>
        <p:sp>
          <p:nvSpPr>
            <p:cNvPr id="14" name="Nuoli oikealle 13"/>
            <p:cNvSpPr/>
            <p:nvPr/>
          </p:nvSpPr>
          <p:spPr bwMode="auto">
            <a:xfrm rot="16200000" flipH="1">
              <a:off x="2895022" y="2031378"/>
              <a:ext cx="514349" cy="541609"/>
            </a:xfrm>
            <a:prstGeom prst="rightArrow">
              <a:avLst/>
            </a:prstGeom>
            <a:solidFill>
              <a:srgbClr val="85B4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fi-FI" sz="1200">
                <a:latin typeface="Verdana" pitchFamily="34" charset="0"/>
              </a:endParaRPr>
            </a:p>
          </p:txBody>
        </p:sp>
        <p:pic>
          <p:nvPicPr>
            <p:cNvPr id="17" name="Kuva 1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191" y="1343025"/>
              <a:ext cx="1343334" cy="1155774"/>
            </a:xfrm>
            <a:prstGeom prst="rect">
              <a:avLst/>
            </a:prstGeom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383" y="2781895"/>
              <a:ext cx="1616820" cy="10685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Nuoli oikealle 14"/>
            <p:cNvSpPr/>
            <p:nvPr/>
          </p:nvSpPr>
          <p:spPr bwMode="auto">
            <a:xfrm rot="16200000" flipH="1">
              <a:off x="3669412" y="3488148"/>
              <a:ext cx="514349" cy="541609"/>
            </a:xfrm>
            <a:prstGeom prst="rightArrow">
              <a:avLst/>
            </a:prstGeom>
            <a:solidFill>
              <a:srgbClr val="85B4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fi-FI" sz="1200">
                <a:latin typeface="Verdana" pitchFamily="34" charset="0"/>
              </a:endParaRPr>
            </a:p>
          </p:txBody>
        </p:sp>
        <p:sp>
          <p:nvSpPr>
            <p:cNvPr id="16" name="Nuoli oikealle 15"/>
            <p:cNvSpPr/>
            <p:nvPr/>
          </p:nvSpPr>
          <p:spPr bwMode="auto">
            <a:xfrm rot="16200000" flipH="1">
              <a:off x="4394821" y="4760252"/>
              <a:ext cx="514349" cy="541609"/>
            </a:xfrm>
            <a:prstGeom prst="rightArrow">
              <a:avLst/>
            </a:prstGeom>
            <a:solidFill>
              <a:srgbClr val="85B4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fi-FI" sz="1200"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140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Maakuntakaavayhdistelmä </a:t>
            </a:r>
            <a:r>
              <a:rPr lang="fi-FI" sz="2000" dirty="0"/>
              <a:t>(Vaihekaavat 1 – 4)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Insert Firstname Lastname via &gt; Home &gt; FCG &gt; Header/Footer &gt; Footer</a:t>
            </a:r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8223" y="1718352"/>
            <a:ext cx="3942421" cy="3901779"/>
          </a:xfrm>
          <a:prstGeom prst="rect">
            <a:avLst/>
          </a:prstGeom>
        </p:spPr>
      </p:pic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dirty="0"/>
              <a:t>Suurelta osin sijoittuu maakuntakaavan taajamatoimintojen alueelle (A). </a:t>
            </a:r>
          </a:p>
          <a:p>
            <a:r>
              <a:rPr lang="fi-FI" dirty="0"/>
              <a:t>Tärkeä tai vedenhankintaan soveltuva pohjavesi-alue (pv) </a:t>
            </a:r>
          </a:p>
          <a:p>
            <a:r>
              <a:rPr lang="fi-FI" dirty="0"/>
              <a:t>Arvokas harju- tai moreeni-alue (ge-1). </a:t>
            </a:r>
          </a:p>
          <a:p>
            <a:r>
              <a:rPr lang="fi-FI" dirty="0"/>
              <a:t>Länsireunassa </a:t>
            </a:r>
            <a:r>
              <a:rPr lang="fi-FI" dirty="0" err="1"/>
              <a:t>pohjois</a:t>
            </a:r>
            <a:r>
              <a:rPr lang="fi-FI" dirty="0"/>
              <a:t>-eteläsuuntainen viheryhteystarve.</a:t>
            </a:r>
          </a:p>
          <a:p>
            <a:r>
              <a:rPr lang="fi-FI" dirty="0"/>
              <a:t>Vieressä SL-alue</a:t>
            </a:r>
          </a:p>
        </p:txBody>
      </p:sp>
    </p:spTree>
    <p:extLst>
      <p:ext uri="{BB962C8B-B14F-4D97-AF65-F5344CB8AC3E}">
        <p14:creationId xmlns:p14="http://schemas.microsoft.com/office/powerpoint/2010/main" val="4153232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Valmistelussa oleva maakuntakaava 2040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Insert Firstname Lastname via &gt; Home &gt; FCG &gt; Header/Footer &gt; Footer</a:t>
            </a:r>
            <a:endParaRPr lang="fi-FI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dirty="0"/>
              <a:t>Kaavaehdotus tulee yleisesti nähtäville 3-4/2020</a:t>
            </a:r>
          </a:p>
          <a:p>
            <a:r>
              <a:rPr lang="fi-FI" dirty="0"/>
              <a:t>Viranomaislausunnoilla olevassa ehdotuksessa Ylämyllyn eritasoliittymän ja </a:t>
            </a:r>
            <a:r>
              <a:rPr lang="fi-FI" dirty="0" err="1"/>
              <a:t>Kononovintien</a:t>
            </a:r>
            <a:r>
              <a:rPr lang="fi-FI" dirty="0"/>
              <a:t> välille on osoitettu liikenteen yhteystarve (violetti katkoviiva on lisätty)</a:t>
            </a:r>
          </a:p>
          <a:p>
            <a:r>
              <a:rPr lang="fi-FI" dirty="0"/>
              <a:t>Kunta on lausunnossaan esittänyt että Nuottilampi, Sompalampi ja </a:t>
            </a:r>
            <a:r>
              <a:rPr lang="fi-FI" dirty="0" err="1"/>
              <a:t>Harinjärvi</a:t>
            </a:r>
            <a:r>
              <a:rPr lang="fi-FI" dirty="0"/>
              <a:t> väli osoitetaan taajama-alueeksi</a:t>
            </a: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499" y="1700808"/>
            <a:ext cx="3942421" cy="3901779"/>
          </a:xfrm>
          <a:prstGeom prst="rect">
            <a:avLst/>
          </a:prstGeom>
        </p:spPr>
      </p:pic>
      <p:sp>
        <p:nvSpPr>
          <p:cNvPr id="9" name="Puolivapaa piirto 8"/>
          <p:cNvSpPr/>
          <p:nvPr/>
        </p:nvSpPr>
        <p:spPr>
          <a:xfrm>
            <a:off x="2955011" y="2975675"/>
            <a:ext cx="588935" cy="1074549"/>
          </a:xfrm>
          <a:custGeom>
            <a:avLst/>
            <a:gdLst>
              <a:gd name="connsiteX0" fmla="*/ 30996 w 441701"/>
              <a:gd name="connsiteY0" fmla="*/ 0 h 805912"/>
              <a:gd name="connsiteX1" fmla="*/ 0 w 441701"/>
              <a:gd name="connsiteY1" fmla="*/ 278969 h 805912"/>
              <a:gd name="connsiteX2" fmla="*/ 85240 w 441701"/>
              <a:gd name="connsiteY2" fmla="*/ 441702 h 805912"/>
              <a:gd name="connsiteX3" fmla="*/ 441701 w 441701"/>
              <a:gd name="connsiteY3" fmla="*/ 805912 h 80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701" h="805912">
                <a:moveTo>
                  <a:pt x="30996" y="0"/>
                </a:moveTo>
                <a:lnTo>
                  <a:pt x="0" y="278969"/>
                </a:lnTo>
                <a:lnTo>
                  <a:pt x="85240" y="441702"/>
                </a:lnTo>
                <a:lnTo>
                  <a:pt x="441701" y="805912"/>
                </a:lnTo>
              </a:path>
            </a:pathLst>
          </a:custGeom>
          <a:noFill/>
          <a:ln w="104775">
            <a:solidFill>
              <a:srgbClr val="7030A0">
                <a:alpha val="91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292914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17213" y="347473"/>
            <a:ext cx="10147200" cy="550884"/>
          </a:xfrm>
        </p:spPr>
        <p:txBody>
          <a:bodyPr>
            <a:normAutofit fontScale="90000"/>
          </a:bodyPr>
          <a:lstStyle/>
          <a:p>
            <a:r>
              <a:rPr lang="fi-FI" dirty="0"/>
              <a:t>Osallistumismenettely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fi-FI" dirty="0"/>
              <a:t> </a:t>
            </a:r>
            <a:fld id="{BCC369D7-AD67-4007-8CD9-AD74EEED516B}" type="datetime1">
              <a:rPr lang="fi-FI" sz="800"/>
              <a:pPr/>
              <a:t>19.3.2020</a:t>
            </a:fld>
            <a:r>
              <a:rPr lang="fi-FI" sz="800" dirty="0"/>
              <a:t>  </a:t>
            </a:r>
            <a:r>
              <a:rPr lang="fi-FI" sz="800" dirty="0" err="1"/>
              <a:t>Page</a:t>
            </a:r>
            <a:r>
              <a:rPr lang="fi-FI" sz="800" dirty="0"/>
              <a:t> </a:t>
            </a:r>
            <a:fld id="{5DD9209F-FA31-42D0-9C51-079867EBFC81}" type="slidenum">
              <a:rPr lang="fi-FI" sz="800"/>
              <a:pPr/>
              <a:t>6</a:t>
            </a:fld>
            <a:endParaRPr lang="fi-FI" sz="80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fi-FI" sz="1067" dirty="0"/>
          </a:p>
        </p:txBody>
      </p:sp>
      <p:sp>
        <p:nvSpPr>
          <p:cNvPr id="6" name="Suorakulmio 5"/>
          <p:cNvSpPr/>
          <p:nvPr/>
        </p:nvSpPr>
        <p:spPr bwMode="auto">
          <a:xfrm>
            <a:off x="1103446" y="5168603"/>
            <a:ext cx="4849679" cy="952500"/>
          </a:xfrm>
          <a:prstGeom prst="rect">
            <a:avLst/>
          </a:prstGeom>
          <a:ln w="762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/>
              <a:t>VALMIS SUUNNITELMA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sz="1200" b="1" dirty="0">
                <a:solidFill>
                  <a:schemeClr val="tx1"/>
                </a:solidFill>
                <a:latin typeface="Verdana" pitchFamily="34" charset="0"/>
              </a:rPr>
              <a:t>Valtuusto hyväksyy</a:t>
            </a:r>
          </a:p>
        </p:txBody>
      </p:sp>
      <p:sp>
        <p:nvSpPr>
          <p:cNvPr id="8" name="Suorakulmio 7"/>
          <p:cNvSpPr/>
          <p:nvPr/>
        </p:nvSpPr>
        <p:spPr bwMode="auto">
          <a:xfrm>
            <a:off x="1103445" y="1711822"/>
            <a:ext cx="4849681" cy="952500"/>
          </a:xfrm>
          <a:prstGeom prst="rect">
            <a:avLst/>
          </a:prstGeom>
          <a:noFill/>
          <a:ln w="47625">
            <a:prstDash val="solid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sz="1200" b="1" dirty="0">
                <a:solidFill>
                  <a:schemeClr val="tx1"/>
                </a:solidFill>
                <a:latin typeface="Verdana" pitchFamily="34" charset="0"/>
              </a:rPr>
              <a:t>SUUNNITTELUN KÄYNNISTÄMINEN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dirty="0"/>
              <a:t>OAS –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dirty="0"/>
              <a:t>Osallistumis- ja arviointisuunnitelma</a:t>
            </a:r>
            <a:endParaRPr lang="fi-FI" sz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9" name="Suorakulmio 8"/>
          <p:cNvSpPr/>
          <p:nvPr/>
        </p:nvSpPr>
        <p:spPr bwMode="auto">
          <a:xfrm>
            <a:off x="1112970" y="2845713"/>
            <a:ext cx="4849679" cy="952500"/>
          </a:xfrm>
          <a:prstGeom prst="rect">
            <a:avLst/>
          </a:prstGeom>
          <a:solidFill>
            <a:srgbClr val="FFC000"/>
          </a:solidFill>
          <a:ln w="381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sz="1200" b="1" dirty="0">
                <a:solidFill>
                  <a:schemeClr val="tx1"/>
                </a:solidFill>
                <a:latin typeface="Verdana" pitchFamily="34" charset="0"/>
              </a:rPr>
              <a:t>VALMISTELU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dirty="0"/>
              <a:t>Luonnos</a:t>
            </a:r>
            <a:endParaRPr lang="fi-FI" sz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0" name="Suorakulmio 9"/>
          <p:cNvSpPr/>
          <p:nvPr/>
        </p:nvSpPr>
        <p:spPr bwMode="auto">
          <a:xfrm>
            <a:off x="1103446" y="4016342"/>
            <a:ext cx="4849679" cy="952500"/>
          </a:xfrm>
          <a:prstGeom prst="rect">
            <a:avLst/>
          </a:prstGeom>
          <a:ln w="571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sz="1200" b="1" dirty="0">
                <a:solidFill>
                  <a:schemeClr val="tx1"/>
                </a:solidFill>
                <a:latin typeface="Verdana" pitchFamily="34" charset="0"/>
              </a:rPr>
              <a:t>EHDOTUS</a:t>
            </a:r>
          </a:p>
        </p:txBody>
      </p:sp>
      <p:sp>
        <p:nvSpPr>
          <p:cNvPr id="11" name="Suorakulmio 10"/>
          <p:cNvSpPr/>
          <p:nvPr/>
        </p:nvSpPr>
        <p:spPr bwMode="auto">
          <a:xfrm>
            <a:off x="6346304" y="5252963"/>
            <a:ext cx="3652336" cy="783779"/>
          </a:xfrm>
          <a:prstGeom prst="rect">
            <a:avLst/>
          </a:prstGeom>
          <a:ln w="762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/>
              <a:t>Valitusoikeus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sz="1100" dirty="0">
                <a:solidFill>
                  <a:schemeClr val="tx1"/>
                </a:solidFill>
                <a:latin typeface="Verdana" pitchFamily="34" charset="0"/>
              </a:rPr>
              <a:t>Hallinto-oikeus (HO)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sz="1100" dirty="0">
                <a:solidFill>
                  <a:schemeClr val="tx1"/>
                </a:solidFill>
                <a:latin typeface="Verdana" pitchFamily="34" charset="0"/>
              </a:rPr>
              <a:t>Korkein hallinto-oikeus (KHO)(vaatii valitusluvan</a:t>
            </a:r>
            <a:r>
              <a:rPr lang="fi-FI" sz="1200" dirty="0">
                <a:solidFill>
                  <a:schemeClr val="tx1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12" name="Suorakulmio 11"/>
          <p:cNvSpPr/>
          <p:nvPr/>
        </p:nvSpPr>
        <p:spPr bwMode="auto">
          <a:xfrm>
            <a:off x="6346304" y="1796181"/>
            <a:ext cx="3652336" cy="783779"/>
          </a:xfrm>
          <a:prstGeom prst="rect">
            <a:avLst/>
          </a:prstGeom>
          <a:solidFill>
            <a:schemeClr val="bg1"/>
          </a:solidFill>
          <a:ln w="34925">
            <a:solidFill>
              <a:srgbClr val="FFC00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sz="1200" b="1" dirty="0">
                <a:solidFill>
                  <a:schemeClr val="tx1"/>
                </a:solidFill>
                <a:latin typeface="Verdana" pitchFamily="34" charset="0"/>
              </a:rPr>
              <a:t>Asukastilaisuus</a:t>
            </a:r>
            <a:endParaRPr lang="fi-FI" sz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3" name="Suorakulmio 12"/>
          <p:cNvSpPr/>
          <p:nvPr/>
        </p:nvSpPr>
        <p:spPr bwMode="auto">
          <a:xfrm>
            <a:off x="6346304" y="2948441"/>
            <a:ext cx="3652336" cy="783779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sz="1200" b="1" dirty="0">
                <a:solidFill>
                  <a:schemeClr val="tx1"/>
                </a:solidFill>
                <a:latin typeface="Verdana" pitchFamily="34" charset="0"/>
              </a:rPr>
              <a:t>Nähtävillä kotisivuilla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sz="1200" b="1" dirty="0">
                <a:solidFill>
                  <a:schemeClr val="tx1"/>
                </a:solidFill>
                <a:latin typeface="Verdana" pitchFamily="34" charset="0"/>
              </a:rPr>
              <a:t>Lausunnot - </a:t>
            </a:r>
            <a:r>
              <a:rPr lang="fi-FI" sz="1200" dirty="0">
                <a:solidFill>
                  <a:schemeClr val="tx1"/>
                </a:solidFill>
                <a:latin typeface="Verdana" pitchFamily="34" charset="0"/>
              </a:rPr>
              <a:t>viranomaiset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sz="1200" b="1" dirty="0">
                <a:solidFill>
                  <a:schemeClr val="tx1"/>
                </a:solidFill>
                <a:latin typeface="Verdana" pitchFamily="34" charset="0"/>
              </a:rPr>
              <a:t> Mielipiteet -</a:t>
            </a:r>
            <a:r>
              <a:rPr lang="fi-FI" sz="1200" dirty="0">
                <a:solidFill>
                  <a:schemeClr val="tx1"/>
                </a:solidFill>
                <a:latin typeface="Verdana" pitchFamily="34" charset="0"/>
              </a:rPr>
              <a:t> osalliset</a:t>
            </a:r>
          </a:p>
        </p:txBody>
      </p:sp>
      <p:sp>
        <p:nvSpPr>
          <p:cNvPr id="14" name="Suorakulmio 13"/>
          <p:cNvSpPr/>
          <p:nvPr/>
        </p:nvSpPr>
        <p:spPr bwMode="auto">
          <a:xfrm>
            <a:off x="6346304" y="4100701"/>
            <a:ext cx="3652336" cy="783779"/>
          </a:xfrm>
          <a:prstGeom prst="rect">
            <a:avLst/>
          </a:prstGeom>
          <a:ln w="5715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sz="1200" b="1" dirty="0">
                <a:solidFill>
                  <a:schemeClr val="tx1"/>
                </a:solidFill>
                <a:latin typeface="Verdana" pitchFamily="34" charset="0"/>
              </a:rPr>
              <a:t>Lausunnot </a:t>
            </a:r>
            <a:r>
              <a:rPr lang="fi-FI" sz="1200" dirty="0">
                <a:solidFill>
                  <a:schemeClr val="tx1"/>
                </a:solidFill>
                <a:latin typeface="Verdana" pitchFamily="34" charset="0"/>
              </a:rPr>
              <a:t>- viranomaiset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chemeClr val="tx1"/>
                </a:solidFill>
                <a:latin typeface="Verdana" pitchFamily="34" charset="0"/>
              </a:rPr>
              <a:t>M</a:t>
            </a:r>
            <a:r>
              <a:rPr lang="fi-FI" sz="1200" b="1" dirty="0">
                <a:solidFill>
                  <a:schemeClr val="tx1"/>
                </a:solidFill>
                <a:latin typeface="Verdana" pitchFamily="34" charset="0"/>
              </a:rPr>
              <a:t>uistutukset </a:t>
            </a:r>
            <a:r>
              <a:rPr lang="fi-FI" sz="1200" dirty="0">
                <a:solidFill>
                  <a:schemeClr val="tx1"/>
                </a:solidFill>
                <a:latin typeface="Verdana" pitchFamily="34" charset="0"/>
              </a:rPr>
              <a:t>- osalliset</a:t>
            </a:r>
          </a:p>
        </p:txBody>
      </p:sp>
      <p:sp>
        <p:nvSpPr>
          <p:cNvPr id="7" name="Nuoli oikealle 6"/>
          <p:cNvSpPr/>
          <p:nvPr/>
        </p:nvSpPr>
        <p:spPr bwMode="auto">
          <a:xfrm flipH="1">
            <a:off x="5953124" y="3069528"/>
            <a:ext cx="514349" cy="541609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fi-FI" sz="1200" dirty="0">
              <a:latin typeface="Verdana" pitchFamily="34" charset="0"/>
            </a:endParaRPr>
          </a:p>
        </p:txBody>
      </p:sp>
      <p:sp>
        <p:nvSpPr>
          <p:cNvPr id="16" name="Nuoli oikealle 15"/>
          <p:cNvSpPr/>
          <p:nvPr/>
        </p:nvSpPr>
        <p:spPr bwMode="auto">
          <a:xfrm flipH="1">
            <a:off x="5953124" y="1917268"/>
            <a:ext cx="514349" cy="541609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fi-FI" sz="1200" dirty="0">
              <a:latin typeface="Verdana" pitchFamily="34" charset="0"/>
            </a:endParaRPr>
          </a:p>
        </p:txBody>
      </p:sp>
      <p:sp>
        <p:nvSpPr>
          <p:cNvPr id="17" name="Nuoli oikealle 16"/>
          <p:cNvSpPr/>
          <p:nvPr/>
        </p:nvSpPr>
        <p:spPr bwMode="auto">
          <a:xfrm flipH="1">
            <a:off x="5953124" y="4221788"/>
            <a:ext cx="514349" cy="541609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fi-FI" sz="1200" dirty="0">
              <a:latin typeface="Verdana" pitchFamily="34" charset="0"/>
            </a:endParaRPr>
          </a:p>
        </p:txBody>
      </p:sp>
      <p:sp>
        <p:nvSpPr>
          <p:cNvPr id="18" name="Nuoli oikealle 17"/>
          <p:cNvSpPr/>
          <p:nvPr/>
        </p:nvSpPr>
        <p:spPr bwMode="auto">
          <a:xfrm flipH="1">
            <a:off x="5962648" y="5374049"/>
            <a:ext cx="514349" cy="541609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fi-FI" sz="1200" dirty="0">
              <a:latin typeface="Verdana" pitchFamily="34" charset="0"/>
            </a:endParaRPr>
          </a:p>
        </p:txBody>
      </p:sp>
      <p:sp>
        <p:nvSpPr>
          <p:cNvPr id="19" name="Suorakulmio 18"/>
          <p:cNvSpPr/>
          <p:nvPr/>
        </p:nvSpPr>
        <p:spPr bwMode="auto">
          <a:xfrm>
            <a:off x="2726804" y="1219201"/>
            <a:ext cx="3226321" cy="378321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85B400"/>
                </a:solidFill>
                <a:latin typeface="Verdana" pitchFamily="34" charset="0"/>
              </a:rPr>
              <a:t>KAAVATYÖN VAIHE</a:t>
            </a:r>
            <a:endParaRPr lang="fi-FI" sz="1200" dirty="0">
              <a:solidFill>
                <a:srgbClr val="85B400"/>
              </a:solidFill>
              <a:latin typeface="Verdana" pitchFamily="34" charset="0"/>
            </a:endParaRPr>
          </a:p>
        </p:txBody>
      </p:sp>
      <p:sp>
        <p:nvSpPr>
          <p:cNvPr id="20" name="Suorakulmio 19"/>
          <p:cNvSpPr/>
          <p:nvPr/>
        </p:nvSpPr>
        <p:spPr bwMode="auto">
          <a:xfrm>
            <a:off x="6346304" y="1219201"/>
            <a:ext cx="4262197" cy="378321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fi-FI" b="1" dirty="0">
                <a:solidFill>
                  <a:srgbClr val="FF9900"/>
                </a:solidFill>
                <a:latin typeface="Verdana" pitchFamily="34" charset="0"/>
              </a:rPr>
              <a:t>OSALLISTUMISMAHDOLLISUUS</a:t>
            </a:r>
          </a:p>
        </p:txBody>
      </p:sp>
      <p:sp>
        <p:nvSpPr>
          <p:cNvPr id="22" name="Nuoli vasemmalle 21"/>
          <p:cNvSpPr/>
          <p:nvPr/>
        </p:nvSpPr>
        <p:spPr bwMode="auto">
          <a:xfrm>
            <a:off x="10224459" y="2948441"/>
            <a:ext cx="1548559" cy="783779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fi-FI" dirty="0">
              <a:solidFill>
                <a:schemeClr val="tx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Suunnittelun lähtökohtia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Insert Firstname Lastname via &gt; Home &gt; FCG &gt; Header/Footer &gt; Footer</a:t>
            </a:r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1391" y="1604797"/>
            <a:ext cx="6670727" cy="4547936"/>
          </a:xfrm>
          <a:prstGeom prst="rect">
            <a:avLst/>
          </a:prstGeom>
        </p:spPr>
      </p:pic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>
          <a:xfrm>
            <a:off x="7632171" y="1292400"/>
            <a:ext cx="3534771" cy="4752000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Maakuntakaavan liikenteen (tummanvihreä katkoviiva) ja viheryhteyden yhteystarve (Vihreä yhtenäinen paksu viiva)</a:t>
            </a:r>
          </a:p>
          <a:p>
            <a:r>
              <a:rPr lang="fi-FI" dirty="0"/>
              <a:t>Rinteen turhan jyrkkiä rakentamiselle(Punaiset siksak-viivat), harjun yläosan leveys noin 100 m, mikä mahdollistaa yhden kadun, jonka molemmilla puolilla on rakentamista </a:t>
            </a:r>
          </a:p>
          <a:p>
            <a:r>
              <a:rPr lang="fi-FI" dirty="0"/>
              <a:t>Mahdolliset liittymät katuverkkoon(siniset kolmiot)</a:t>
            </a:r>
          </a:p>
          <a:p>
            <a:r>
              <a:rPr lang="fi-FI" dirty="0"/>
              <a:t>Läpiajoa ei ole tarkoituksenmukaista sallia autoille, eli sisään jommaltakummalta puolelta tai molemmilta ja keskeltä katu poikki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cxnSp>
        <p:nvCxnSpPr>
          <p:cNvPr id="12" name="Suora nuoliyhdysviiva 11"/>
          <p:cNvCxnSpPr/>
          <p:nvPr/>
        </p:nvCxnSpPr>
        <p:spPr>
          <a:xfrm flipH="1" flipV="1">
            <a:off x="2159563" y="2564904"/>
            <a:ext cx="1824203" cy="3072341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uolivapaa piirto 13"/>
          <p:cNvSpPr/>
          <p:nvPr/>
        </p:nvSpPr>
        <p:spPr>
          <a:xfrm>
            <a:off x="2996339" y="2738033"/>
            <a:ext cx="2056109" cy="1560163"/>
          </a:xfrm>
          <a:custGeom>
            <a:avLst/>
            <a:gdLst>
              <a:gd name="connsiteX0" fmla="*/ 0 w 1542082"/>
              <a:gd name="connsiteY0" fmla="*/ 0 h 1170122"/>
              <a:gd name="connsiteX1" fmla="*/ 255722 w 1542082"/>
              <a:gd name="connsiteY1" fmla="*/ 108489 h 1170122"/>
              <a:gd name="connsiteX2" fmla="*/ 170482 w 1542082"/>
              <a:gd name="connsiteY2" fmla="*/ 395207 h 1170122"/>
              <a:gd name="connsiteX3" fmla="*/ 426204 w 1542082"/>
              <a:gd name="connsiteY3" fmla="*/ 503695 h 1170122"/>
              <a:gd name="connsiteX4" fmla="*/ 503695 w 1542082"/>
              <a:gd name="connsiteY4" fmla="*/ 743919 h 1170122"/>
              <a:gd name="connsiteX5" fmla="*/ 782665 w 1542082"/>
              <a:gd name="connsiteY5" fmla="*/ 697424 h 1170122"/>
              <a:gd name="connsiteX6" fmla="*/ 867905 w 1542082"/>
              <a:gd name="connsiteY6" fmla="*/ 922150 h 1170122"/>
              <a:gd name="connsiteX7" fmla="*/ 1239865 w 1542082"/>
              <a:gd name="connsiteY7" fmla="*/ 875655 h 1170122"/>
              <a:gd name="connsiteX8" fmla="*/ 1247614 w 1542082"/>
              <a:gd name="connsiteY8" fmla="*/ 1162373 h 1170122"/>
              <a:gd name="connsiteX9" fmla="*/ 1542082 w 1542082"/>
              <a:gd name="connsiteY9" fmla="*/ 1170122 h 117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2082" h="1170122">
                <a:moveTo>
                  <a:pt x="0" y="0"/>
                </a:moveTo>
                <a:lnTo>
                  <a:pt x="255722" y="108489"/>
                </a:lnTo>
                <a:lnTo>
                  <a:pt x="170482" y="395207"/>
                </a:lnTo>
                <a:lnTo>
                  <a:pt x="426204" y="503695"/>
                </a:lnTo>
                <a:lnTo>
                  <a:pt x="503695" y="743919"/>
                </a:lnTo>
                <a:lnTo>
                  <a:pt x="782665" y="697424"/>
                </a:lnTo>
                <a:lnTo>
                  <a:pt x="867905" y="922150"/>
                </a:lnTo>
                <a:lnTo>
                  <a:pt x="1239865" y="875655"/>
                </a:lnTo>
                <a:lnTo>
                  <a:pt x="1247614" y="1162373"/>
                </a:lnTo>
                <a:lnTo>
                  <a:pt x="1542082" y="1170122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5" name="Puolivapaa piirto 14"/>
          <p:cNvSpPr/>
          <p:nvPr/>
        </p:nvSpPr>
        <p:spPr>
          <a:xfrm>
            <a:off x="2345411" y="3151323"/>
            <a:ext cx="1384515" cy="2169763"/>
          </a:xfrm>
          <a:custGeom>
            <a:avLst/>
            <a:gdLst>
              <a:gd name="connsiteX0" fmla="*/ 929898 w 1038386"/>
              <a:gd name="connsiteY0" fmla="*/ 1627322 h 1627322"/>
              <a:gd name="connsiteX1" fmla="*/ 1038386 w 1038386"/>
              <a:gd name="connsiteY1" fmla="*/ 1332854 h 1627322"/>
              <a:gd name="connsiteX2" fmla="*/ 689674 w 1038386"/>
              <a:gd name="connsiteY2" fmla="*/ 1286359 h 1627322"/>
              <a:gd name="connsiteX3" fmla="*/ 798162 w 1038386"/>
              <a:gd name="connsiteY3" fmla="*/ 999640 h 1627322"/>
              <a:gd name="connsiteX4" fmla="*/ 387457 w 1038386"/>
              <a:gd name="connsiteY4" fmla="*/ 898901 h 1627322"/>
              <a:gd name="connsiteX5" fmla="*/ 464949 w 1038386"/>
              <a:gd name="connsiteY5" fmla="*/ 728420 h 1627322"/>
              <a:gd name="connsiteX6" fmla="*/ 232474 w 1038386"/>
              <a:gd name="connsiteY6" fmla="*/ 643179 h 1627322"/>
              <a:gd name="connsiteX7" fmla="*/ 309966 w 1038386"/>
              <a:gd name="connsiteY7" fmla="*/ 418454 h 1627322"/>
              <a:gd name="connsiteX8" fmla="*/ 85240 w 1038386"/>
              <a:gd name="connsiteY8" fmla="*/ 387457 h 1627322"/>
              <a:gd name="connsiteX9" fmla="*/ 154983 w 1038386"/>
              <a:gd name="connsiteY9" fmla="*/ 240223 h 1627322"/>
              <a:gd name="connsiteX10" fmla="*/ 0 w 1038386"/>
              <a:gd name="connsiteY10" fmla="*/ 216976 h 1627322"/>
              <a:gd name="connsiteX11" fmla="*/ 46495 w 1038386"/>
              <a:gd name="connsiteY11" fmla="*/ 0 h 162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8386" h="1627322">
                <a:moveTo>
                  <a:pt x="929898" y="1627322"/>
                </a:moveTo>
                <a:lnTo>
                  <a:pt x="1038386" y="1332854"/>
                </a:lnTo>
                <a:lnTo>
                  <a:pt x="689674" y="1286359"/>
                </a:lnTo>
                <a:lnTo>
                  <a:pt x="798162" y="999640"/>
                </a:lnTo>
                <a:lnTo>
                  <a:pt x="387457" y="898901"/>
                </a:lnTo>
                <a:lnTo>
                  <a:pt x="464949" y="728420"/>
                </a:lnTo>
                <a:lnTo>
                  <a:pt x="232474" y="643179"/>
                </a:lnTo>
                <a:lnTo>
                  <a:pt x="309966" y="418454"/>
                </a:lnTo>
                <a:lnTo>
                  <a:pt x="85240" y="387457"/>
                </a:lnTo>
                <a:lnTo>
                  <a:pt x="154983" y="240223"/>
                </a:lnTo>
                <a:lnTo>
                  <a:pt x="0" y="216976"/>
                </a:lnTo>
                <a:lnTo>
                  <a:pt x="46495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6" name="Tasakylkinen kolmio 15"/>
          <p:cNvSpPr/>
          <p:nvPr/>
        </p:nvSpPr>
        <p:spPr>
          <a:xfrm rot="1362060">
            <a:off x="5264108" y="4451309"/>
            <a:ext cx="380181" cy="288032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dirty="0" err="1">
              <a:solidFill>
                <a:schemeClr val="tx2"/>
              </a:solidFill>
            </a:endParaRPr>
          </a:p>
        </p:txBody>
      </p:sp>
      <p:pic>
        <p:nvPicPr>
          <p:cNvPr id="17" name="Kuva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943" y="2687411"/>
            <a:ext cx="374572" cy="357547"/>
          </a:xfrm>
          <a:prstGeom prst="rect">
            <a:avLst/>
          </a:prstGeom>
        </p:spPr>
      </p:pic>
      <p:cxnSp>
        <p:nvCxnSpPr>
          <p:cNvPr id="10" name="Suora nuoliyhdysviiva 9"/>
          <p:cNvCxnSpPr/>
          <p:nvPr/>
        </p:nvCxnSpPr>
        <p:spPr>
          <a:xfrm flipV="1">
            <a:off x="1888440" y="2934156"/>
            <a:ext cx="672075" cy="768085"/>
          </a:xfrm>
          <a:prstGeom prst="straightConnector1">
            <a:avLst/>
          </a:prstGeom>
          <a:ln w="53975">
            <a:solidFill>
              <a:schemeClr val="tx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077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Ylämyllyn osayleiskaava (Nykyinen)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Insert Firstname Lastname via &gt; Home &gt; FCG &gt; Header/Footer &gt; Footer</a:t>
            </a:r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4467" y="1575383"/>
            <a:ext cx="4969933" cy="4187717"/>
          </a:xfrm>
          <a:prstGeom prst="rect">
            <a:avLst/>
          </a:prstGeom>
        </p:spPr>
      </p:pic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MU-aluetta</a:t>
            </a:r>
          </a:p>
          <a:p>
            <a:r>
              <a:rPr lang="fi-FI" dirty="0"/>
              <a:t>AP-</a:t>
            </a:r>
            <a:r>
              <a:rPr lang="fi-FI" dirty="0" err="1"/>
              <a:t>res</a:t>
            </a:r>
            <a:endParaRPr lang="fi-FI" dirty="0"/>
          </a:p>
          <a:p>
            <a:r>
              <a:rPr lang="fi-FI" dirty="0"/>
              <a:t>Ulkoilureitit</a:t>
            </a:r>
          </a:p>
          <a:p>
            <a:r>
              <a:rPr lang="fi-FI" dirty="0"/>
              <a:t>Luo-alue</a:t>
            </a:r>
          </a:p>
          <a:p>
            <a:r>
              <a:rPr lang="fi-FI" dirty="0"/>
              <a:t>Arvokas harjualue</a:t>
            </a:r>
          </a:p>
        </p:txBody>
      </p:sp>
      <p:sp>
        <p:nvSpPr>
          <p:cNvPr id="4" name="Puolivapaa piirto 3"/>
          <p:cNvSpPr/>
          <p:nvPr/>
        </p:nvSpPr>
        <p:spPr>
          <a:xfrm>
            <a:off x="2136408" y="2038350"/>
            <a:ext cx="3273792" cy="2924175"/>
          </a:xfrm>
          <a:custGeom>
            <a:avLst/>
            <a:gdLst>
              <a:gd name="connsiteX0" fmla="*/ 361950 w 3543300"/>
              <a:gd name="connsiteY0" fmla="*/ 161925 h 2924175"/>
              <a:gd name="connsiteX1" fmla="*/ 1409700 w 3543300"/>
              <a:gd name="connsiteY1" fmla="*/ 0 h 2924175"/>
              <a:gd name="connsiteX2" fmla="*/ 1885950 w 3543300"/>
              <a:gd name="connsiteY2" fmla="*/ 457200 h 2924175"/>
              <a:gd name="connsiteX3" fmla="*/ 2895600 w 3543300"/>
              <a:gd name="connsiteY3" fmla="*/ 1552575 h 2924175"/>
              <a:gd name="connsiteX4" fmla="*/ 3543300 w 3543300"/>
              <a:gd name="connsiteY4" fmla="*/ 2066925 h 2924175"/>
              <a:gd name="connsiteX5" fmla="*/ 3495675 w 3543300"/>
              <a:gd name="connsiteY5" fmla="*/ 2571750 h 2924175"/>
              <a:gd name="connsiteX6" fmla="*/ 2876550 w 3543300"/>
              <a:gd name="connsiteY6" fmla="*/ 2543175 h 2924175"/>
              <a:gd name="connsiteX7" fmla="*/ 1781175 w 3543300"/>
              <a:gd name="connsiteY7" fmla="*/ 2924175 h 2924175"/>
              <a:gd name="connsiteX8" fmla="*/ 1552575 w 3543300"/>
              <a:gd name="connsiteY8" fmla="*/ 2362200 h 2924175"/>
              <a:gd name="connsiteX9" fmla="*/ 962025 w 3543300"/>
              <a:gd name="connsiteY9" fmla="*/ 1543050 h 2924175"/>
              <a:gd name="connsiteX10" fmla="*/ 0 w 3543300"/>
              <a:gd name="connsiteY10" fmla="*/ 723900 h 2924175"/>
              <a:gd name="connsiteX11" fmla="*/ 295275 w 3543300"/>
              <a:gd name="connsiteY11" fmla="*/ 323850 h 2924175"/>
              <a:gd name="connsiteX12" fmla="*/ 466725 w 3543300"/>
              <a:gd name="connsiteY12" fmla="*/ 171450 h 2924175"/>
              <a:gd name="connsiteX0" fmla="*/ 92442 w 3273792"/>
              <a:gd name="connsiteY0" fmla="*/ 161925 h 2924175"/>
              <a:gd name="connsiteX1" fmla="*/ 1140192 w 3273792"/>
              <a:gd name="connsiteY1" fmla="*/ 0 h 2924175"/>
              <a:gd name="connsiteX2" fmla="*/ 1616442 w 3273792"/>
              <a:gd name="connsiteY2" fmla="*/ 457200 h 2924175"/>
              <a:gd name="connsiteX3" fmla="*/ 2626092 w 3273792"/>
              <a:gd name="connsiteY3" fmla="*/ 1552575 h 2924175"/>
              <a:gd name="connsiteX4" fmla="*/ 3273792 w 3273792"/>
              <a:gd name="connsiteY4" fmla="*/ 2066925 h 2924175"/>
              <a:gd name="connsiteX5" fmla="*/ 3226167 w 3273792"/>
              <a:gd name="connsiteY5" fmla="*/ 2571750 h 2924175"/>
              <a:gd name="connsiteX6" fmla="*/ 2607042 w 3273792"/>
              <a:gd name="connsiteY6" fmla="*/ 2543175 h 2924175"/>
              <a:gd name="connsiteX7" fmla="*/ 1511667 w 3273792"/>
              <a:gd name="connsiteY7" fmla="*/ 2924175 h 2924175"/>
              <a:gd name="connsiteX8" fmla="*/ 1283067 w 3273792"/>
              <a:gd name="connsiteY8" fmla="*/ 2362200 h 2924175"/>
              <a:gd name="connsiteX9" fmla="*/ 692517 w 3273792"/>
              <a:gd name="connsiteY9" fmla="*/ 1543050 h 2924175"/>
              <a:gd name="connsiteX10" fmla="*/ 0 w 3273792"/>
              <a:gd name="connsiteY10" fmla="*/ 685399 h 2924175"/>
              <a:gd name="connsiteX11" fmla="*/ 25767 w 3273792"/>
              <a:gd name="connsiteY11" fmla="*/ 323850 h 2924175"/>
              <a:gd name="connsiteX12" fmla="*/ 197217 w 3273792"/>
              <a:gd name="connsiteY12" fmla="*/ 171450 h 292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73792" h="2924175">
                <a:moveTo>
                  <a:pt x="92442" y="161925"/>
                </a:moveTo>
                <a:lnTo>
                  <a:pt x="1140192" y="0"/>
                </a:lnTo>
                <a:lnTo>
                  <a:pt x="1616442" y="457200"/>
                </a:lnTo>
                <a:lnTo>
                  <a:pt x="2626092" y="1552575"/>
                </a:lnTo>
                <a:lnTo>
                  <a:pt x="3273792" y="2066925"/>
                </a:lnTo>
                <a:lnTo>
                  <a:pt x="3226167" y="2571750"/>
                </a:lnTo>
                <a:lnTo>
                  <a:pt x="2607042" y="2543175"/>
                </a:lnTo>
                <a:lnTo>
                  <a:pt x="1511667" y="2924175"/>
                </a:lnTo>
                <a:lnTo>
                  <a:pt x="1283067" y="2362200"/>
                </a:lnTo>
                <a:lnTo>
                  <a:pt x="692517" y="1543050"/>
                </a:lnTo>
                <a:lnTo>
                  <a:pt x="0" y="685399"/>
                </a:lnTo>
                <a:lnTo>
                  <a:pt x="25767" y="323850"/>
                </a:lnTo>
                <a:lnTo>
                  <a:pt x="197217" y="171450"/>
                </a:lnTo>
              </a:path>
            </a:pathLst>
          </a:custGeom>
          <a:noFill/>
          <a:ln w="412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7670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0954"/>
          </a:xfrm>
        </p:spPr>
        <p:txBody>
          <a:bodyPr>
            <a:normAutofit fontScale="90000"/>
          </a:bodyPr>
          <a:lstStyle/>
          <a:p>
            <a:r>
              <a:rPr lang="fi-FI" dirty="0"/>
              <a:t>Yleiskaavaratkaisu </a:t>
            </a:r>
            <a:r>
              <a:rPr lang="fi-FI" sz="2000" dirty="0"/>
              <a:t>(Kuuntele selostus)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29373" y="1825624"/>
            <a:ext cx="4837937" cy="4351337"/>
          </a:xfrm>
          <a:prstGeom prst="rect">
            <a:avLst/>
          </a:prstGeom>
        </p:spPr>
      </p:pic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94213" y="966080"/>
            <a:ext cx="4524408" cy="208122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4213" y="3047308"/>
            <a:ext cx="6022193" cy="3310723"/>
          </a:xfrm>
          <a:prstGeom prst="rect">
            <a:avLst/>
          </a:prstGeom>
        </p:spPr>
      </p:pic>
      <p:pic>
        <p:nvPicPr>
          <p:cNvPr id="13" name="Tallennettu ään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2487" y="96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CG">
  <a:themeElements>
    <a:clrScheme name="Mukautetut 3">
      <a:dk1>
        <a:srgbClr val="55575E"/>
      </a:dk1>
      <a:lt1>
        <a:srgbClr val="FFFFFF"/>
      </a:lt1>
      <a:dk2>
        <a:srgbClr val="00565E"/>
      </a:dk2>
      <a:lt2>
        <a:srgbClr val="9FA3AE"/>
      </a:lt2>
      <a:accent1>
        <a:srgbClr val="00565E"/>
      </a:accent1>
      <a:accent2>
        <a:srgbClr val="004071"/>
      </a:accent2>
      <a:accent3>
        <a:srgbClr val="E95D0F"/>
      </a:accent3>
      <a:accent4>
        <a:srgbClr val="009379"/>
      </a:accent4>
      <a:accent5>
        <a:srgbClr val="005192"/>
      </a:accent5>
      <a:accent6>
        <a:srgbClr val="6DCFF6"/>
      </a:accent6>
      <a:hlink>
        <a:srgbClr val="6DCFF6"/>
      </a:hlink>
      <a:folHlink>
        <a:srgbClr val="00407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CG_vaihtoehtoiset_kannet">
  <a:themeElements>
    <a:clrScheme name="Mukautetut 3">
      <a:dk1>
        <a:srgbClr val="55575E"/>
      </a:dk1>
      <a:lt1>
        <a:srgbClr val="FFFFFF"/>
      </a:lt1>
      <a:dk2>
        <a:srgbClr val="00565E"/>
      </a:dk2>
      <a:lt2>
        <a:srgbClr val="9FA3AE"/>
      </a:lt2>
      <a:accent1>
        <a:srgbClr val="00565E"/>
      </a:accent1>
      <a:accent2>
        <a:srgbClr val="004071"/>
      </a:accent2>
      <a:accent3>
        <a:srgbClr val="E95D0F"/>
      </a:accent3>
      <a:accent4>
        <a:srgbClr val="009379"/>
      </a:accent4>
      <a:accent5>
        <a:srgbClr val="005192"/>
      </a:accent5>
      <a:accent6>
        <a:srgbClr val="6DCFF6"/>
      </a:accent6>
      <a:hlink>
        <a:srgbClr val="6DCFF6"/>
      </a:hlink>
      <a:folHlink>
        <a:srgbClr val="00407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CG_vaihtoehtoiset_kannet">
  <a:themeElements>
    <a:clrScheme name="Mukautetut 3">
      <a:dk1>
        <a:srgbClr val="55575E"/>
      </a:dk1>
      <a:lt1>
        <a:srgbClr val="FFFFFF"/>
      </a:lt1>
      <a:dk2>
        <a:srgbClr val="00565E"/>
      </a:dk2>
      <a:lt2>
        <a:srgbClr val="9FA3AE"/>
      </a:lt2>
      <a:accent1>
        <a:srgbClr val="00565E"/>
      </a:accent1>
      <a:accent2>
        <a:srgbClr val="004071"/>
      </a:accent2>
      <a:accent3>
        <a:srgbClr val="E95D0F"/>
      </a:accent3>
      <a:accent4>
        <a:srgbClr val="009379"/>
      </a:accent4>
      <a:accent5>
        <a:srgbClr val="005192"/>
      </a:accent5>
      <a:accent6>
        <a:srgbClr val="6DCFF6"/>
      </a:accent6>
      <a:hlink>
        <a:srgbClr val="6DCFF6"/>
      </a:hlink>
      <a:folHlink>
        <a:srgbClr val="00407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FCG">
  <a:themeElements>
    <a:clrScheme name="Mukautetut 3">
      <a:dk1>
        <a:srgbClr val="55575E"/>
      </a:dk1>
      <a:lt1>
        <a:srgbClr val="FFFFFF"/>
      </a:lt1>
      <a:dk2>
        <a:srgbClr val="00565E"/>
      </a:dk2>
      <a:lt2>
        <a:srgbClr val="9FA3AE"/>
      </a:lt2>
      <a:accent1>
        <a:srgbClr val="00565E"/>
      </a:accent1>
      <a:accent2>
        <a:srgbClr val="004071"/>
      </a:accent2>
      <a:accent3>
        <a:srgbClr val="E95D0F"/>
      </a:accent3>
      <a:accent4>
        <a:srgbClr val="009379"/>
      </a:accent4>
      <a:accent5>
        <a:srgbClr val="005192"/>
      </a:accent5>
      <a:accent6>
        <a:srgbClr val="6DCFF6"/>
      </a:accent6>
      <a:hlink>
        <a:srgbClr val="6DCFF6"/>
      </a:hlink>
      <a:folHlink>
        <a:srgbClr val="00407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FCG-peruspohja_2019</Template>
  <TotalTime>132</TotalTime>
  <Words>380</Words>
  <Application>Microsoft Office PowerPoint</Application>
  <PresentationFormat>Laajakuva</PresentationFormat>
  <Paragraphs>72</Paragraphs>
  <Slides>13</Slides>
  <Notes>0</Notes>
  <HiddenSlides>0</HiddenSlides>
  <MMClips>2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13</vt:i4>
      </vt:variant>
    </vt:vector>
  </HeadingPairs>
  <TitlesOfParts>
    <vt:vector size="20" baseType="lpstr">
      <vt:lpstr>Arial</vt:lpstr>
      <vt:lpstr>Calibri</vt:lpstr>
      <vt:lpstr>Verdana</vt:lpstr>
      <vt:lpstr>FCG</vt:lpstr>
      <vt:lpstr>FCG_vaihtoehtoiset_kannet</vt:lpstr>
      <vt:lpstr>1_FCG_vaihtoehtoiset_kannet</vt:lpstr>
      <vt:lpstr>2_FCG</vt:lpstr>
      <vt:lpstr>PowerPoint-esitys</vt:lpstr>
      <vt:lpstr>Kaavan tavoitteet</vt:lpstr>
      <vt:lpstr>Kaavatasot (ylempi kaavataso ohjaa tarkempaa)</vt:lpstr>
      <vt:lpstr>Maakuntakaavayhdistelmä (Vaihekaavat 1 – 4)</vt:lpstr>
      <vt:lpstr>Valmistelussa oleva maakuntakaava 2040</vt:lpstr>
      <vt:lpstr>Osallistumismenettely </vt:lpstr>
      <vt:lpstr>Suunnittelun lähtökohtia</vt:lpstr>
      <vt:lpstr>Ylämyllyn osayleiskaava (Nykyinen)</vt:lpstr>
      <vt:lpstr>Yleiskaavaratkaisu (Kuuntele selostus)</vt:lpstr>
      <vt:lpstr>Asemakaava (Voimassa oleva)</vt:lpstr>
      <vt:lpstr>Asemakaavaratkaisu (kuuntele selostus)</vt:lpstr>
      <vt:lpstr>Havainnekuvia</vt:lpstr>
      <vt:lpstr>PowerPoint-esitys</vt:lpstr>
    </vt:vector>
  </TitlesOfParts>
  <Manager/>
  <Company>KL-FCG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subject/>
  <dc:creator>Leskinen, Timo</dc:creator>
  <cp:keywords/>
  <dc:description/>
  <cp:lastModifiedBy>Piironen Marja-Liisa</cp:lastModifiedBy>
  <cp:revision>12</cp:revision>
  <dcterms:created xsi:type="dcterms:W3CDTF">2020-03-16T12:27:59Z</dcterms:created>
  <dcterms:modified xsi:type="dcterms:W3CDTF">2020-03-19T10:20:41Z</dcterms:modified>
  <cp:category/>
</cp:coreProperties>
</file>